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1"/>
  </p:notesMasterIdLst>
  <p:sldIdLst>
    <p:sldId id="284" r:id="rId2"/>
    <p:sldId id="285" r:id="rId3"/>
    <p:sldId id="286" r:id="rId4"/>
    <p:sldId id="302" r:id="rId5"/>
    <p:sldId id="287" r:id="rId6"/>
    <p:sldId id="279" r:id="rId7"/>
    <p:sldId id="292" r:id="rId8"/>
    <p:sldId id="299" r:id="rId9"/>
    <p:sldId id="303" r:id="rId10"/>
    <p:sldId id="283" r:id="rId11"/>
    <p:sldId id="304" r:id="rId12"/>
    <p:sldId id="294" r:id="rId13"/>
    <p:sldId id="305" r:id="rId14"/>
    <p:sldId id="295" r:id="rId15"/>
    <p:sldId id="306" r:id="rId16"/>
    <p:sldId id="307" r:id="rId17"/>
    <p:sldId id="274" r:id="rId18"/>
    <p:sldId id="297" r:id="rId19"/>
    <p:sldId id="301" r:id="rId2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9"/>
    <p:restoredTop sz="93652"/>
  </p:normalViewPr>
  <p:slideViewPr>
    <p:cSldViewPr>
      <p:cViewPr varScale="1">
        <p:scale>
          <a:sx n="104" d="100"/>
          <a:sy n="104" d="100"/>
        </p:scale>
        <p:origin x="17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AEA55-B424-1843-9F08-06788FC90658}" type="datetimeFigureOut">
              <a:rPr lang="nl-NL" smtClean="0"/>
              <a:t>27-6-2018</a:t>
            </a:fld>
            <a:endParaRPr lang="nl-NL" dirty="0"/>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3E11E-BD35-0B43-89B4-B15FE0156CEC}" type="slidenum">
              <a:rPr lang="nl-NL" smtClean="0"/>
              <a:t>‹nr.›</a:t>
            </a:fld>
            <a:endParaRPr lang="nl-NL" dirty="0"/>
          </a:p>
        </p:txBody>
      </p:sp>
    </p:spTree>
    <p:extLst>
      <p:ext uri="{BB962C8B-B14F-4D97-AF65-F5344CB8AC3E}">
        <p14:creationId xmlns:p14="http://schemas.microsoft.com/office/powerpoint/2010/main" val="38903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Gebruikswaarde van de woning</a:t>
            </a:r>
          </a:p>
          <a:p>
            <a:pPr lvl="0"/>
            <a:r>
              <a:rPr lang="nl-NL" sz="1200" kern="1200" dirty="0">
                <a:solidFill>
                  <a:schemeClr val="tx1"/>
                </a:solidFill>
                <a:effectLst/>
                <a:latin typeface="+mn-lt"/>
                <a:ea typeface="+mn-ea"/>
                <a:cs typeface="+mn-cs"/>
              </a:rPr>
              <a:t>Inclusiviteit (alle bewoners kunnen meedoen)</a:t>
            </a:r>
          </a:p>
          <a:p>
            <a:pPr lvl="0"/>
            <a:r>
              <a:rPr lang="nl-NL" sz="1200" kern="1200" dirty="0">
                <a:solidFill>
                  <a:schemeClr val="tx1"/>
                </a:solidFill>
                <a:effectLst/>
                <a:latin typeface="+mn-lt"/>
                <a:ea typeface="+mn-ea"/>
                <a:cs typeface="+mn-cs"/>
              </a:rPr>
              <a:t>Openbare infrastructuur (riolering, bestrating, verlichting, parkeerplaatsen)</a:t>
            </a:r>
          </a:p>
          <a:p>
            <a:pPr lvl="0"/>
            <a:r>
              <a:rPr lang="nl-NL" sz="1200" kern="1200" dirty="0">
                <a:solidFill>
                  <a:schemeClr val="tx1"/>
                </a:solidFill>
                <a:effectLst/>
                <a:latin typeface="+mn-lt"/>
                <a:ea typeface="+mn-ea"/>
                <a:cs typeface="+mn-cs"/>
              </a:rPr>
              <a:t>Energie infrastructuur ondergronds (gasnetwerk, elektriciteitsnetwerk, warmtenetwerk)</a:t>
            </a:r>
          </a:p>
          <a:p>
            <a:pPr lvl="0"/>
            <a:r>
              <a:rPr lang="nl-NL" sz="1200" kern="1200" dirty="0">
                <a:solidFill>
                  <a:schemeClr val="tx1"/>
                </a:solidFill>
                <a:effectLst/>
                <a:latin typeface="+mn-lt"/>
                <a:ea typeface="+mn-ea"/>
                <a:cs typeface="+mn-cs"/>
              </a:rPr>
              <a:t>Energie infrastructuur bovengronds (transformatorhuisjes, laadpalen, zonnepanelen, windmolens, buffercapaciteit)</a:t>
            </a:r>
          </a:p>
          <a:p>
            <a:pPr lvl="0"/>
            <a:r>
              <a:rPr lang="nl-NL" sz="1200" kern="1200" dirty="0">
                <a:solidFill>
                  <a:schemeClr val="tx1"/>
                </a:solidFill>
                <a:effectLst/>
                <a:latin typeface="+mn-lt"/>
                <a:ea typeface="+mn-ea"/>
                <a:cs typeface="+mn-cs"/>
              </a:rPr>
              <a:t>Klimaatbestendigheid (wateropvang, temperatuur oppervlaktewater)</a:t>
            </a:r>
          </a:p>
          <a:p>
            <a:pPr lvl="0"/>
            <a:r>
              <a:rPr lang="nl-NL" sz="1200" kern="1200" dirty="0">
                <a:solidFill>
                  <a:schemeClr val="tx1"/>
                </a:solidFill>
                <a:effectLst/>
                <a:latin typeface="+mn-lt"/>
                <a:ea typeface="+mn-ea"/>
                <a:cs typeface="+mn-cs"/>
              </a:rPr>
              <a:t>Elektrische mobiliteit (laden op groen stroom, balancering, gedeeld gebruik)</a:t>
            </a:r>
          </a:p>
          <a:p>
            <a:pPr lvl="0"/>
            <a:r>
              <a:rPr lang="nl-NL" sz="1200" kern="1200" dirty="0">
                <a:solidFill>
                  <a:schemeClr val="tx1"/>
                </a:solidFill>
                <a:effectLst/>
                <a:latin typeface="+mn-lt"/>
                <a:ea typeface="+mn-ea"/>
                <a:cs typeface="+mn-cs"/>
              </a:rPr>
              <a:t>Omgevingskwaliteit (groen, blauw, biodiversiteit, landschappelijke inrichting)</a:t>
            </a:r>
          </a:p>
          <a:p>
            <a:pPr lvl="0"/>
            <a:r>
              <a:rPr lang="nl-NL" sz="1200" kern="1200" dirty="0">
                <a:solidFill>
                  <a:schemeClr val="tx1"/>
                </a:solidFill>
                <a:effectLst/>
                <a:latin typeface="+mn-lt"/>
                <a:ea typeface="+mn-ea"/>
                <a:cs typeface="+mn-cs"/>
              </a:rPr>
              <a:t>Milieukwaliteit (lucht, water, bodem)</a:t>
            </a:r>
          </a:p>
          <a:p>
            <a:pPr lvl="0"/>
            <a:r>
              <a:rPr lang="nl-NL" sz="1200" kern="1200" dirty="0">
                <a:solidFill>
                  <a:schemeClr val="tx1"/>
                </a:solidFill>
                <a:effectLst/>
                <a:latin typeface="+mn-lt"/>
                <a:ea typeface="+mn-ea"/>
                <a:cs typeface="+mn-cs"/>
              </a:rPr>
              <a:t>Grondstoffen (afvalwater, groenafval, bouwafval, restwarmte)</a:t>
            </a:r>
          </a:p>
          <a:p>
            <a:endParaRPr lang="nl-NL" dirty="0"/>
          </a:p>
        </p:txBody>
      </p:sp>
      <p:sp>
        <p:nvSpPr>
          <p:cNvPr id="4" name="Tijdelijke aanduiding voor dianummer 3"/>
          <p:cNvSpPr>
            <a:spLocks noGrp="1"/>
          </p:cNvSpPr>
          <p:nvPr>
            <p:ph type="sldNum" sz="quarter" idx="10"/>
          </p:nvPr>
        </p:nvSpPr>
        <p:spPr/>
        <p:txBody>
          <a:bodyPr/>
          <a:lstStyle/>
          <a:p>
            <a:fld id="{6F93E11E-BD35-0B43-89B4-B15FE0156CEC}" type="slidenum">
              <a:rPr lang="nl-NL" smtClean="0"/>
              <a:t>6</a:t>
            </a:fld>
            <a:endParaRPr lang="nl-NL" dirty="0"/>
          </a:p>
        </p:txBody>
      </p:sp>
    </p:spTree>
    <p:extLst>
      <p:ext uri="{BB962C8B-B14F-4D97-AF65-F5344CB8AC3E}">
        <p14:creationId xmlns:p14="http://schemas.microsoft.com/office/powerpoint/2010/main" val="306938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nl-NL" dirty="0"/>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3907387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104874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3058137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362350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213038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195317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219454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141623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394497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406574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6" name="Rechthoek 5"/>
          <p:cNvSpPr/>
          <p:nvPr userDrawn="1"/>
        </p:nvSpPr>
        <p:spPr>
          <a:xfrm>
            <a:off x="5033" y="5849888"/>
            <a:ext cx="9138967"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Afbeelding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52610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196656-B3DC-4029-B1A8-2326721E8D03}" type="datetimeFigureOut">
              <a:rPr lang="nl-NL" smtClean="0"/>
              <a:t>27-6-2018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B0A5D8D0-911C-4C83-99DF-BC10E54A9DEF}" type="slidenum">
              <a:rPr lang="nl-NL" smtClean="0"/>
              <a:t>‹nr.›</a:t>
            </a:fld>
            <a:endParaRPr lang="nl-NL" dirty="0"/>
          </a:p>
        </p:txBody>
      </p:sp>
    </p:spTree>
    <p:extLst>
      <p:ext uri="{BB962C8B-B14F-4D97-AF65-F5344CB8AC3E}">
        <p14:creationId xmlns:p14="http://schemas.microsoft.com/office/powerpoint/2010/main" val="424630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14" cstate="screen">
            <a:extLst>
              <a:ext uri="{28A0092B-C50C-407E-A947-70E740481C1C}">
                <a14:useLocalDpi xmlns:a14="http://schemas.microsoft.com/office/drawing/2010/main"/>
              </a:ext>
            </a:extLst>
          </a:blip>
          <a:srcRect t="-1750"/>
          <a:stretch/>
        </p:blipFill>
        <p:spPr>
          <a:xfrm>
            <a:off x="-118090" y="6606000"/>
            <a:ext cx="9370610" cy="252000"/>
          </a:xfrm>
          <a:prstGeom prst="rect">
            <a:avLst/>
          </a:prstGeom>
        </p:spPr>
      </p:pic>
      <p:sp>
        <p:nvSpPr>
          <p:cNvPr id="2" name="Tijdelijke aanduiding voor titel 1"/>
          <p:cNvSpPr>
            <a:spLocks noGrp="1"/>
          </p:cNvSpPr>
          <p:nvPr>
            <p:ph type="title"/>
          </p:nvPr>
        </p:nvSpPr>
        <p:spPr>
          <a:xfrm>
            <a:off x="457200" y="1052736"/>
            <a:ext cx="8229600" cy="72008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916832"/>
            <a:ext cx="8229600" cy="4209331"/>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623222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96656-B3DC-4029-B1A8-2326721E8D03}" type="datetimeFigureOut">
              <a:rPr lang="nl-NL" smtClean="0"/>
              <a:t>27-6-2018</a:t>
            </a:fld>
            <a:endParaRPr lang="nl-NL" dirty="0"/>
          </a:p>
        </p:txBody>
      </p:sp>
      <p:sp>
        <p:nvSpPr>
          <p:cNvPr id="5" name="Tijdelijke aanduiding voor voettekst 4"/>
          <p:cNvSpPr>
            <a:spLocks noGrp="1"/>
          </p:cNvSpPr>
          <p:nvPr>
            <p:ph type="ftr" sz="quarter" idx="3"/>
          </p:nvPr>
        </p:nvSpPr>
        <p:spPr>
          <a:xfrm>
            <a:off x="3124200" y="623222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23222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5D8D0-911C-4C83-99DF-BC10E54A9DEF}" type="slidenum">
              <a:rPr lang="nl-NL" smtClean="0"/>
              <a:t>‹nr.›</a:t>
            </a:fld>
            <a:endParaRPr lang="nl-NL" dirty="0"/>
          </a:p>
        </p:txBody>
      </p:sp>
      <p:pic>
        <p:nvPicPr>
          <p:cNvPr id="8" name="Afbeelding 7"/>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156176" y="260648"/>
            <a:ext cx="2564508" cy="715103"/>
          </a:xfrm>
          <a:prstGeom prst="rect">
            <a:avLst/>
          </a:prstGeom>
        </p:spPr>
      </p:pic>
    </p:spTree>
    <p:extLst>
      <p:ext uri="{BB962C8B-B14F-4D97-AF65-F5344CB8AC3E}">
        <p14:creationId xmlns:p14="http://schemas.microsoft.com/office/powerpoint/2010/main" val="4905371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20" r:id="rId8"/>
    <p:sldLayoutId id="2147483716" r:id="rId9"/>
    <p:sldLayoutId id="2147483717" r:id="rId10"/>
    <p:sldLayoutId id="2147483718" r:id="rId11"/>
    <p:sldLayoutId id="2147483719" r:id="rId12"/>
  </p:sldLayoutIdLst>
  <p:txStyles>
    <p:titleStyle>
      <a:lvl1pPr algn="l" defTabSz="914400" rtl="0" eaLnBrk="1" latinLnBrk="0" hangingPunct="1">
        <a:spcBef>
          <a:spcPct val="0"/>
        </a:spcBef>
        <a:buNone/>
        <a:defRPr sz="3600" b="1" kern="1200">
          <a:solidFill>
            <a:srgbClr val="009EE0"/>
          </a:solidFill>
          <a:latin typeface="+mj-lt"/>
          <a:ea typeface="+mj-ea"/>
          <a:cs typeface="+mj-cs"/>
        </a:defRPr>
      </a:lvl1pPr>
    </p:titleStyle>
    <p:body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null)"/><Relationship Id="rId1" Type="http://schemas.openxmlformats.org/officeDocument/2006/relationships/slideLayout" Target="../slideLayouts/slideLayout2.xml"/><Relationship Id="rId6" Type="http://schemas.openxmlformats.org/officeDocument/2006/relationships/image" Target="../media/image10.(nul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nul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crivierenland.nl/wp-content/uploads/2017/01/ThinkstockPhotos-10006184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541850"/>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p:cNvSpPr>
            <a:spLocks noGrp="1"/>
          </p:cNvSpPr>
          <p:nvPr>
            <p:ph type="subTitle" idx="1"/>
          </p:nvPr>
        </p:nvSpPr>
        <p:spPr>
          <a:xfrm>
            <a:off x="760863" y="2241779"/>
            <a:ext cx="7848872" cy="1368152"/>
          </a:xfrm>
        </p:spPr>
        <p:txBody>
          <a:bodyPr>
            <a:normAutofit fontScale="77500" lnSpcReduction="20000"/>
          </a:bodyPr>
          <a:lstStyle/>
          <a:p>
            <a:r>
              <a:rPr lang="nl-NL" sz="5700" b="1" dirty="0">
                <a:solidFill>
                  <a:schemeClr val="bg1"/>
                </a:solidFill>
                <a:latin typeface="Calibri" panose="020F0502020204030204" pitchFamily="34" charset="0"/>
                <a:cs typeface="Calibri" panose="020F0502020204030204" pitchFamily="34" charset="0"/>
              </a:rPr>
              <a:t>Verkenning gebiedsboekhouding</a:t>
            </a:r>
          </a:p>
          <a:p>
            <a:r>
              <a:rPr lang="nl-NL" sz="3400" b="1" dirty="0">
                <a:solidFill>
                  <a:schemeClr val="bg1"/>
                </a:solidFill>
                <a:latin typeface="Calibri" panose="020F0502020204030204" pitchFamily="34" charset="0"/>
                <a:cs typeface="Calibri" panose="020F0502020204030204" pitchFamily="34" charset="0"/>
              </a:rPr>
              <a:t>Een gebiedswaardemodel </a:t>
            </a:r>
          </a:p>
          <a:p>
            <a:endParaRPr lang="nl-NL" dirty="0">
              <a:solidFill>
                <a:schemeClr val="bg1"/>
              </a:solidFill>
              <a:latin typeface="Corbel" panose="020B0503020204020204" pitchFamily="34" charset="0"/>
            </a:endParaRPr>
          </a:p>
          <a:p>
            <a:endParaRPr lang="nl-NL" dirty="0">
              <a:solidFill>
                <a:schemeClr val="tx1">
                  <a:lumMod val="95000"/>
                </a:schemeClr>
              </a:solidFill>
              <a:latin typeface="Corbel" panose="020B0503020204020204" pitchFamily="34" charset="0"/>
            </a:endParaRP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608" y="4653136"/>
            <a:ext cx="7062071" cy="2003400"/>
          </a:xfrm>
          <a:prstGeom prst="rect">
            <a:avLst/>
          </a:prstGeom>
        </p:spPr>
      </p:pic>
    </p:spTree>
    <p:extLst>
      <p:ext uri="{BB962C8B-B14F-4D97-AF65-F5344CB8AC3E}">
        <p14:creationId xmlns:p14="http://schemas.microsoft.com/office/powerpoint/2010/main" val="2038077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Commons”</a:t>
            </a:r>
          </a:p>
        </p:txBody>
      </p:sp>
      <p:sp>
        <p:nvSpPr>
          <p:cNvPr id="3" name="Tijdelijke aanduiding voor inhoud 2"/>
          <p:cNvSpPr>
            <a:spLocks noGrp="1"/>
          </p:cNvSpPr>
          <p:nvPr>
            <p:ph idx="1"/>
          </p:nvPr>
        </p:nvSpPr>
        <p:spPr/>
        <p:txBody>
          <a:bodyPr>
            <a:normAutofit/>
          </a:bodyPr>
          <a:lstStyle/>
          <a:p>
            <a:pPr>
              <a:buNone/>
            </a:pPr>
            <a:r>
              <a:rPr lang="en-GB" sz="2400" b="1" dirty="0"/>
              <a:t>Common-pool resources: </a:t>
            </a:r>
          </a:p>
          <a:p>
            <a:pPr>
              <a:buNone/>
            </a:pPr>
            <a:r>
              <a:rPr lang="en-GB" sz="2400" dirty="0"/>
              <a:t>A natural or man-made resource (forests, irrigation works, the stratosphere) from which it is difficult to exclude or limit users once the resource is provided by nature or produced by humans (like public goods). (Ostrom, Gardner and Walker, 1994). </a:t>
            </a:r>
          </a:p>
          <a:p>
            <a:pPr>
              <a:buNone/>
            </a:pPr>
            <a:endParaRPr lang="en-GB" sz="2400" dirty="0"/>
          </a:p>
          <a:p>
            <a:pPr>
              <a:buNone/>
            </a:pPr>
            <a:r>
              <a:rPr lang="en-GB" sz="2400" dirty="0"/>
              <a:t>At the same time, resource units are subtractable, like private goods. </a:t>
            </a:r>
          </a:p>
        </p:txBody>
      </p:sp>
    </p:spTree>
    <p:extLst>
      <p:ext uri="{BB962C8B-B14F-4D97-AF65-F5344CB8AC3E}">
        <p14:creationId xmlns:p14="http://schemas.microsoft.com/office/powerpoint/2010/main" val="1634939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GB" sz="3600" dirty="0"/>
              <a:t>Regel classificatie </a:t>
            </a:r>
            <a:r>
              <a:rPr lang="nl-NL" sz="3600" dirty="0">
                <a:sym typeface="Wingdings"/>
              </a:rPr>
              <a:t> </a:t>
            </a:r>
            <a:r>
              <a:rPr lang="en-GB" sz="3600" dirty="0"/>
              <a:t>kapitaalallocatie</a:t>
            </a:r>
          </a:p>
        </p:txBody>
      </p:sp>
      <p:graphicFrame>
        <p:nvGraphicFramePr>
          <p:cNvPr id="4" name="Tijdelijke aanduiding voor inhoud 3"/>
          <p:cNvGraphicFramePr>
            <a:graphicFrameLocks noGrp="1"/>
          </p:cNvGraphicFramePr>
          <p:nvPr>
            <p:ph idx="1"/>
          </p:nvPr>
        </p:nvGraphicFramePr>
        <p:xfrm>
          <a:off x="457200" y="2131024"/>
          <a:ext cx="8229600" cy="3169920"/>
        </p:xfrm>
        <a:graphic>
          <a:graphicData uri="http://schemas.openxmlformats.org/drawingml/2006/table">
            <a:tbl>
              <a:tblPr firstRow="1" bandRow="1">
                <a:tableStyleId>{5C22544A-7EE6-4342-B048-85BDC9FD1C3A}</a:tableStyleId>
              </a:tblPr>
              <a:tblGrid>
                <a:gridCol w="2119086">
                  <a:extLst>
                    <a:ext uri="{9D8B030D-6E8A-4147-A177-3AD203B41FA5}">
                      <a16:colId xmlns:a16="http://schemas.microsoft.com/office/drawing/2014/main" val="20000"/>
                    </a:ext>
                  </a:extLst>
                </a:gridCol>
                <a:gridCol w="6110514">
                  <a:extLst>
                    <a:ext uri="{9D8B030D-6E8A-4147-A177-3AD203B41FA5}">
                      <a16:colId xmlns:a16="http://schemas.microsoft.com/office/drawing/2014/main" val="20001"/>
                    </a:ext>
                  </a:extLst>
                </a:gridCol>
              </a:tblGrid>
              <a:tr h="370840">
                <a:tc>
                  <a:txBody>
                    <a:bodyPr/>
                    <a:lstStyle/>
                    <a:p>
                      <a:r>
                        <a:rPr lang="nl-NL" sz="2000" noProof="0" dirty="0"/>
                        <a:t>Regels</a:t>
                      </a:r>
                    </a:p>
                  </a:txBody>
                  <a:tcPr/>
                </a:tc>
                <a:tc>
                  <a:txBody>
                    <a:bodyPr/>
                    <a:lstStyle/>
                    <a:p>
                      <a:r>
                        <a:rPr lang="nl-NL" sz="2000" noProof="0" dirty="0"/>
                        <a:t>Omschrijving</a:t>
                      </a:r>
                    </a:p>
                  </a:txBody>
                  <a:tcPr/>
                </a:tc>
                <a:extLst>
                  <a:ext uri="{0D108BD9-81ED-4DB2-BD59-A6C34878D82A}">
                    <a16:rowId xmlns:a16="http://schemas.microsoft.com/office/drawing/2014/main" val="10000"/>
                  </a:ext>
                </a:extLst>
              </a:tr>
              <a:tr h="370840">
                <a:tc>
                  <a:txBody>
                    <a:bodyPr/>
                    <a:lstStyle/>
                    <a:p>
                      <a:r>
                        <a:rPr lang="en-GB" sz="2000" dirty="0">
                          <a:solidFill>
                            <a:schemeClr val="accent1">
                              <a:lumMod val="50000"/>
                            </a:schemeClr>
                          </a:solidFill>
                        </a:rPr>
                        <a:t>Position rules</a:t>
                      </a:r>
                    </a:p>
                  </a:txBody>
                  <a:tcPr/>
                </a:tc>
                <a:tc>
                  <a:txBody>
                    <a:bodyPr/>
                    <a:lstStyle/>
                    <a:p>
                      <a:r>
                        <a:rPr lang="nl-NL" sz="2000" noProof="0" dirty="0">
                          <a:solidFill>
                            <a:schemeClr val="accent1">
                              <a:lumMod val="50000"/>
                            </a:schemeClr>
                          </a:solidFill>
                        </a:rPr>
                        <a:t>Welke posities bestaan er?</a:t>
                      </a:r>
                    </a:p>
                  </a:txBody>
                  <a:tcPr/>
                </a:tc>
                <a:extLst>
                  <a:ext uri="{0D108BD9-81ED-4DB2-BD59-A6C34878D82A}">
                    <a16:rowId xmlns:a16="http://schemas.microsoft.com/office/drawing/2014/main" val="10001"/>
                  </a:ext>
                </a:extLst>
              </a:tr>
              <a:tr h="370840">
                <a:tc>
                  <a:txBody>
                    <a:bodyPr/>
                    <a:lstStyle/>
                    <a:p>
                      <a:r>
                        <a:rPr lang="en-GB" sz="2000" dirty="0">
                          <a:solidFill>
                            <a:schemeClr val="accent1">
                              <a:lumMod val="50000"/>
                            </a:schemeClr>
                          </a:solidFill>
                        </a:rPr>
                        <a:t>Boundary rules</a:t>
                      </a:r>
                    </a:p>
                  </a:txBody>
                  <a:tcPr/>
                </a:tc>
                <a:tc>
                  <a:txBody>
                    <a:bodyPr/>
                    <a:lstStyle/>
                    <a:p>
                      <a:r>
                        <a:rPr lang="nl-NL" sz="2000" noProof="0" dirty="0">
                          <a:solidFill>
                            <a:schemeClr val="accent1">
                              <a:lumMod val="50000"/>
                            </a:schemeClr>
                          </a:solidFill>
                        </a:rPr>
                        <a:t>Hoe komen participanten</a:t>
                      </a:r>
                      <a:r>
                        <a:rPr lang="nl-NL" sz="2000" baseline="0" noProof="0" dirty="0">
                          <a:solidFill>
                            <a:schemeClr val="accent1">
                              <a:lumMod val="50000"/>
                            </a:schemeClr>
                          </a:solidFill>
                        </a:rPr>
                        <a:t> in &amp; uit een positie?</a:t>
                      </a:r>
                    </a:p>
                  </a:txBody>
                  <a:tcPr/>
                </a:tc>
                <a:extLst>
                  <a:ext uri="{0D108BD9-81ED-4DB2-BD59-A6C34878D82A}">
                    <a16:rowId xmlns:a16="http://schemas.microsoft.com/office/drawing/2014/main" val="10002"/>
                  </a:ext>
                </a:extLst>
              </a:tr>
              <a:tr h="370840">
                <a:tc>
                  <a:txBody>
                    <a:bodyPr/>
                    <a:lstStyle/>
                    <a:p>
                      <a:r>
                        <a:rPr lang="en-GB" sz="2000" dirty="0">
                          <a:solidFill>
                            <a:schemeClr val="accent1">
                              <a:lumMod val="50000"/>
                            </a:schemeClr>
                          </a:solidFill>
                        </a:rPr>
                        <a:t>Choice rules</a:t>
                      </a:r>
                    </a:p>
                  </a:txBody>
                  <a:tcPr/>
                </a:tc>
                <a:tc>
                  <a:txBody>
                    <a:bodyPr/>
                    <a:lstStyle/>
                    <a:p>
                      <a:r>
                        <a:rPr lang="nl-NL" sz="2000" noProof="0" dirty="0">
                          <a:solidFill>
                            <a:schemeClr val="accent1">
                              <a:lumMod val="50000"/>
                            </a:schemeClr>
                          </a:solidFill>
                        </a:rPr>
                        <a:t>Wie beslist?</a:t>
                      </a:r>
                    </a:p>
                  </a:txBody>
                  <a:tcPr/>
                </a:tc>
                <a:extLst>
                  <a:ext uri="{0D108BD9-81ED-4DB2-BD59-A6C34878D82A}">
                    <a16:rowId xmlns:a16="http://schemas.microsoft.com/office/drawing/2014/main" val="10003"/>
                  </a:ext>
                </a:extLst>
              </a:tr>
              <a:tr h="370840">
                <a:tc>
                  <a:txBody>
                    <a:bodyPr/>
                    <a:lstStyle/>
                    <a:p>
                      <a:r>
                        <a:rPr lang="en-GB" sz="2000" dirty="0">
                          <a:solidFill>
                            <a:schemeClr val="accent1">
                              <a:lumMod val="50000"/>
                            </a:schemeClr>
                          </a:solidFill>
                        </a:rPr>
                        <a:t>Aggregation rules</a:t>
                      </a:r>
                    </a:p>
                  </a:txBody>
                  <a:tcPr/>
                </a:tc>
                <a:tc>
                  <a:txBody>
                    <a:bodyPr/>
                    <a:lstStyle/>
                    <a:p>
                      <a:r>
                        <a:rPr lang="nl-NL" sz="2000" noProof="0" dirty="0">
                          <a:solidFill>
                            <a:schemeClr val="accent1">
                              <a:lumMod val="50000"/>
                            </a:schemeClr>
                          </a:solidFill>
                        </a:rPr>
                        <a:t>Zijn er gezamenlijke beslissingen?</a:t>
                      </a:r>
                    </a:p>
                  </a:txBody>
                  <a:tcPr/>
                </a:tc>
                <a:extLst>
                  <a:ext uri="{0D108BD9-81ED-4DB2-BD59-A6C34878D82A}">
                    <a16:rowId xmlns:a16="http://schemas.microsoft.com/office/drawing/2014/main" val="10004"/>
                  </a:ext>
                </a:extLst>
              </a:tr>
              <a:tr h="370840">
                <a:tc>
                  <a:txBody>
                    <a:bodyPr/>
                    <a:lstStyle/>
                    <a:p>
                      <a:r>
                        <a:rPr lang="en-GB" sz="2000" dirty="0">
                          <a:solidFill>
                            <a:schemeClr val="accent1">
                              <a:lumMod val="50000"/>
                            </a:schemeClr>
                          </a:solidFill>
                        </a:rPr>
                        <a:t>Information rules</a:t>
                      </a:r>
                    </a:p>
                  </a:txBody>
                  <a:tcPr/>
                </a:tc>
                <a:tc>
                  <a:txBody>
                    <a:bodyPr/>
                    <a:lstStyle/>
                    <a:p>
                      <a:r>
                        <a:rPr lang="nl-NL" sz="2000" noProof="0" dirty="0">
                          <a:solidFill>
                            <a:schemeClr val="accent1">
                              <a:lumMod val="50000"/>
                            </a:schemeClr>
                          </a:solidFill>
                        </a:rPr>
                        <a:t>Welke</a:t>
                      </a:r>
                      <a:r>
                        <a:rPr lang="nl-NL" sz="2000" baseline="0" noProof="0" dirty="0">
                          <a:solidFill>
                            <a:schemeClr val="accent1">
                              <a:lumMod val="50000"/>
                            </a:schemeClr>
                          </a:solidFill>
                        </a:rPr>
                        <a:t> informatie wordt er tussen participanten gedeeld?</a:t>
                      </a:r>
                      <a:endParaRPr lang="nl-NL" sz="2000" noProof="0" dirty="0">
                        <a:solidFill>
                          <a:schemeClr val="accent1">
                            <a:lumMod val="50000"/>
                          </a:schemeClr>
                        </a:solidFill>
                      </a:endParaRPr>
                    </a:p>
                  </a:txBody>
                  <a:tcPr/>
                </a:tc>
                <a:extLst>
                  <a:ext uri="{0D108BD9-81ED-4DB2-BD59-A6C34878D82A}">
                    <a16:rowId xmlns:a16="http://schemas.microsoft.com/office/drawing/2014/main" val="10005"/>
                  </a:ext>
                </a:extLst>
              </a:tr>
              <a:tr h="370840">
                <a:tc>
                  <a:txBody>
                    <a:bodyPr/>
                    <a:lstStyle/>
                    <a:p>
                      <a:r>
                        <a:rPr lang="en-GB" sz="2000" dirty="0">
                          <a:solidFill>
                            <a:schemeClr val="accent1">
                              <a:lumMod val="50000"/>
                            </a:schemeClr>
                          </a:solidFill>
                        </a:rPr>
                        <a:t>Payoff rules</a:t>
                      </a:r>
                    </a:p>
                  </a:txBody>
                  <a:tcPr/>
                </a:tc>
                <a:tc>
                  <a:txBody>
                    <a:bodyPr/>
                    <a:lstStyle/>
                    <a:p>
                      <a:r>
                        <a:rPr lang="nl-NL" sz="2000" noProof="0" dirty="0">
                          <a:solidFill>
                            <a:schemeClr val="accent1">
                              <a:lumMod val="50000"/>
                            </a:schemeClr>
                          </a:solidFill>
                        </a:rPr>
                        <a:t>Welke beloningsstructuren</a:t>
                      </a:r>
                      <a:r>
                        <a:rPr lang="nl-NL" sz="2000" baseline="0" noProof="0" dirty="0">
                          <a:solidFill>
                            <a:schemeClr val="accent1">
                              <a:lumMod val="50000"/>
                            </a:schemeClr>
                          </a:solidFill>
                        </a:rPr>
                        <a:t> zijn er?</a:t>
                      </a:r>
                      <a:endParaRPr lang="nl-NL" sz="2000" noProof="0" dirty="0">
                        <a:solidFill>
                          <a:schemeClr val="accent1">
                            <a:lumMod val="50000"/>
                          </a:schemeClr>
                        </a:solidFill>
                      </a:endParaRPr>
                    </a:p>
                  </a:txBody>
                  <a:tcPr/>
                </a:tc>
                <a:extLst>
                  <a:ext uri="{0D108BD9-81ED-4DB2-BD59-A6C34878D82A}">
                    <a16:rowId xmlns:a16="http://schemas.microsoft.com/office/drawing/2014/main" val="10006"/>
                  </a:ext>
                </a:extLst>
              </a:tr>
              <a:tr h="370840">
                <a:tc>
                  <a:txBody>
                    <a:bodyPr/>
                    <a:lstStyle/>
                    <a:p>
                      <a:r>
                        <a:rPr lang="en-GB" sz="2000" dirty="0">
                          <a:solidFill>
                            <a:schemeClr val="accent1">
                              <a:lumMod val="50000"/>
                            </a:schemeClr>
                          </a:solidFill>
                        </a:rPr>
                        <a:t>Scope rules</a:t>
                      </a:r>
                    </a:p>
                  </a:txBody>
                  <a:tcPr/>
                </a:tc>
                <a:tc>
                  <a:txBody>
                    <a:bodyPr/>
                    <a:lstStyle/>
                    <a:p>
                      <a:r>
                        <a:rPr lang="nl-NL" sz="2000" noProof="0" dirty="0">
                          <a:solidFill>
                            <a:schemeClr val="accent1">
                              <a:lumMod val="50000"/>
                            </a:schemeClr>
                          </a:solidFill>
                        </a:rPr>
                        <a:t>Welke uitkomsten worden geaccepteerd?</a:t>
                      </a:r>
                    </a:p>
                  </a:txBody>
                  <a:tcPr/>
                </a:tc>
                <a:extLst>
                  <a:ext uri="{0D108BD9-81ED-4DB2-BD59-A6C34878D82A}">
                    <a16:rowId xmlns:a16="http://schemas.microsoft.com/office/drawing/2014/main" val="10007"/>
                  </a:ext>
                </a:extLst>
              </a:tr>
            </a:tbl>
          </a:graphicData>
        </a:graphic>
      </p:graphicFrame>
      <p:sp>
        <p:nvSpPr>
          <p:cNvPr id="5" name="Tekstvak 4"/>
          <p:cNvSpPr txBox="1"/>
          <p:nvPr/>
        </p:nvSpPr>
        <p:spPr>
          <a:xfrm>
            <a:off x="3659752" y="5397500"/>
            <a:ext cx="5027048" cy="307777"/>
          </a:xfrm>
          <a:prstGeom prst="rect">
            <a:avLst/>
          </a:prstGeom>
          <a:noFill/>
        </p:spPr>
        <p:txBody>
          <a:bodyPr wrap="square" rtlCol="0">
            <a:spAutoFit/>
          </a:bodyPr>
          <a:lstStyle/>
          <a:p>
            <a:r>
              <a:rPr lang="nl-NL" sz="1400" dirty="0"/>
              <a:t>Adapted from Ostrom (2011) Understanding Institutional Diversity</a:t>
            </a:r>
          </a:p>
        </p:txBody>
      </p:sp>
    </p:spTree>
    <p:extLst>
      <p:ext uri="{BB962C8B-B14F-4D97-AF65-F5344CB8AC3E}">
        <p14:creationId xmlns:p14="http://schemas.microsoft.com/office/powerpoint/2010/main" val="72956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8773" y="260648"/>
            <a:ext cx="4739290" cy="994172"/>
          </a:xfrm>
        </p:spPr>
        <p:txBody>
          <a:bodyPr>
            <a:normAutofit/>
          </a:bodyPr>
          <a:lstStyle/>
          <a:p>
            <a:r>
              <a:rPr lang="en-GB" dirty="0"/>
              <a:t>Gebiedswaardemodel</a:t>
            </a: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4" name="Afbeelding 3">
            <a:extLst>
              <a:ext uri="{FF2B5EF4-FFF2-40B4-BE49-F238E27FC236}">
                <a16:creationId xmlns:a16="http://schemas.microsoft.com/office/drawing/2014/main" id="{2AD6CCA7-22FE-0541-A589-D90E24D85CCE}"/>
              </a:ext>
            </a:extLst>
          </p:cNvPr>
          <p:cNvPicPr>
            <a:picLocks noChangeAspect="1"/>
          </p:cNvPicPr>
          <p:nvPr/>
        </p:nvPicPr>
        <p:blipFill>
          <a:blip r:embed="rId2"/>
          <a:stretch>
            <a:fillRect/>
          </a:stretch>
        </p:blipFill>
        <p:spPr>
          <a:xfrm>
            <a:off x="87972" y="1443346"/>
            <a:ext cx="7364348" cy="4793966"/>
          </a:xfrm>
          <a:prstGeom prst="rect">
            <a:avLst/>
          </a:prstGeom>
        </p:spPr>
      </p:pic>
      <p:sp>
        <p:nvSpPr>
          <p:cNvPr id="7" name="Tijdelijke aanduiding voor inhoud 2">
            <a:extLst>
              <a:ext uri="{FF2B5EF4-FFF2-40B4-BE49-F238E27FC236}">
                <a16:creationId xmlns:a16="http://schemas.microsoft.com/office/drawing/2014/main" id="{827B578F-6BAD-6444-ADAE-8A03E96F7DFC}"/>
              </a:ext>
            </a:extLst>
          </p:cNvPr>
          <p:cNvSpPr>
            <a:spLocks noGrp="1"/>
          </p:cNvSpPr>
          <p:nvPr>
            <p:ph idx="1"/>
          </p:nvPr>
        </p:nvSpPr>
        <p:spPr>
          <a:xfrm>
            <a:off x="457200" y="1268760"/>
            <a:ext cx="8229600" cy="4968552"/>
          </a:xfrm>
        </p:spPr>
        <p:txBody>
          <a:bodyPr>
            <a:normAutofit/>
          </a:bodyPr>
          <a:lstStyle/>
          <a:p>
            <a:pPr marL="0" indent="0">
              <a:buNone/>
            </a:pPr>
            <a:r>
              <a:rPr lang="nl-NL" sz="2400" b="1" dirty="0"/>
              <a:t>Stip aan de horizon voor de regio: Doelen van SDG’s koppelen</a:t>
            </a:r>
            <a:endParaRPr lang="nl-NL" sz="2400" b="1" i="1" dirty="0"/>
          </a:p>
          <a:p>
            <a:pPr marL="0" indent="0">
              <a:buNone/>
            </a:pPr>
            <a:endParaRPr lang="nl-NL" sz="1000" b="1" dirty="0"/>
          </a:p>
          <a:p>
            <a:pPr marL="0" indent="0">
              <a:buNone/>
            </a:pPr>
            <a:endParaRPr lang="nl-NL" sz="4200" b="1" dirty="0"/>
          </a:p>
          <a:p>
            <a:pPr marL="0" indent="0">
              <a:buNone/>
            </a:pPr>
            <a:endParaRPr lang="nl-NL" sz="5000" dirty="0"/>
          </a:p>
          <a:p>
            <a:pPr marL="0" indent="0">
              <a:buNone/>
            </a:pPr>
            <a:endParaRPr lang="nl-NL" sz="2000" i="1" dirty="0"/>
          </a:p>
        </p:txBody>
      </p:sp>
    </p:spTree>
    <p:extLst>
      <p:ext uri="{BB962C8B-B14F-4D97-AF65-F5344CB8AC3E}">
        <p14:creationId xmlns:p14="http://schemas.microsoft.com/office/powerpoint/2010/main" val="1899685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8773" y="260648"/>
            <a:ext cx="4739290" cy="994172"/>
          </a:xfrm>
        </p:spPr>
        <p:txBody>
          <a:bodyPr>
            <a:normAutofit/>
          </a:bodyPr>
          <a:lstStyle/>
          <a:p>
            <a:r>
              <a:rPr lang="en-GB" dirty="0"/>
              <a:t>Gebiedswaardemodel</a:t>
            </a: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1026" name="Picture 2" descr="https://www.cbs.nl/-/media/_afbeeldingen/2018/20/brede%20welvaart_later1.png?la=nl-nl&amp;h=1200&amp;w=900&amp;hash=2D0B73C7014655C466F2B64BD4B24D55C9EA6E2D">
            <a:extLst>
              <a:ext uri="{FF2B5EF4-FFF2-40B4-BE49-F238E27FC236}">
                <a16:creationId xmlns:a16="http://schemas.microsoft.com/office/drawing/2014/main" id="{2B86CB3F-6EA1-6F4C-8AE3-92D4DCF6C28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73497" y="2420888"/>
            <a:ext cx="4988186" cy="3667374"/>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827B578F-6BAD-6444-ADAE-8A03E96F7DFC}"/>
              </a:ext>
            </a:extLst>
          </p:cNvPr>
          <p:cNvSpPr>
            <a:spLocks noGrp="1"/>
          </p:cNvSpPr>
          <p:nvPr>
            <p:ph idx="1"/>
          </p:nvPr>
        </p:nvSpPr>
        <p:spPr>
          <a:xfrm>
            <a:off x="457200" y="1268760"/>
            <a:ext cx="8686800" cy="3096344"/>
          </a:xfrm>
        </p:spPr>
        <p:txBody>
          <a:bodyPr>
            <a:normAutofit/>
          </a:bodyPr>
          <a:lstStyle/>
          <a:p>
            <a:pPr marL="0" indent="0">
              <a:buNone/>
            </a:pPr>
            <a:r>
              <a:rPr lang="nl-NL" sz="2400" b="1" dirty="0"/>
              <a:t>Stip aan de horizon voor de regio: </a:t>
            </a:r>
          </a:p>
          <a:p>
            <a:pPr marL="0" indent="0">
              <a:buNone/>
            </a:pPr>
            <a:r>
              <a:rPr lang="nl-NL" sz="2400" b="1" dirty="0"/>
              <a:t>Aansluiten brede welvaartindex ook als monitor voor Regio deals</a:t>
            </a:r>
            <a:endParaRPr lang="nl-NL" sz="2400" b="1" i="1" dirty="0"/>
          </a:p>
          <a:p>
            <a:pPr marL="0" indent="0">
              <a:buNone/>
            </a:pPr>
            <a:endParaRPr lang="nl-NL" sz="1000" b="1" dirty="0"/>
          </a:p>
          <a:p>
            <a:pPr marL="0" indent="0">
              <a:buNone/>
            </a:pPr>
            <a:endParaRPr lang="nl-NL" sz="4200" b="1" dirty="0"/>
          </a:p>
          <a:p>
            <a:pPr marL="0" indent="0">
              <a:buNone/>
            </a:pPr>
            <a:endParaRPr lang="nl-NL" sz="5000" dirty="0"/>
          </a:p>
          <a:p>
            <a:pPr marL="0" indent="0">
              <a:buNone/>
            </a:pPr>
            <a:endParaRPr lang="nl-NL" sz="2000" i="1" dirty="0"/>
          </a:p>
        </p:txBody>
      </p:sp>
    </p:spTree>
    <p:extLst>
      <p:ext uri="{BB962C8B-B14F-4D97-AF65-F5344CB8AC3E}">
        <p14:creationId xmlns:p14="http://schemas.microsoft.com/office/powerpoint/2010/main" val="2217603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093" y="1066676"/>
            <a:ext cx="7869480" cy="994172"/>
          </a:xfrm>
        </p:spPr>
        <p:txBody>
          <a:bodyPr>
            <a:normAutofit fontScale="90000"/>
          </a:bodyPr>
          <a:lstStyle/>
          <a:p>
            <a:r>
              <a:rPr lang="en-GB" dirty="0"/>
              <a:t>Voorbeeld concrete doorvertaling SDG naar grondgebonden activiteiten </a:t>
            </a:r>
            <a:br>
              <a:rPr lang="en-GB" dirty="0"/>
            </a:br>
            <a:endParaRPr lang="en-GB" sz="2200" dirty="0"/>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7" name="Afbeelding 6">
            <a:extLst>
              <a:ext uri="{FF2B5EF4-FFF2-40B4-BE49-F238E27FC236}">
                <a16:creationId xmlns:a16="http://schemas.microsoft.com/office/drawing/2014/main" id="{9A75AC5C-0BC7-7645-82C3-7A09FF4029FD}"/>
              </a:ext>
            </a:extLst>
          </p:cNvPr>
          <p:cNvPicPr>
            <a:picLocks noChangeAspect="1"/>
          </p:cNvPicPr>
          <p:nvPr/>
        </p:nvPicPr>
        <p:blipFill rotWithShape="1">
          <a:blip r:embed="rId2">
            <a:extLst>
              <a:ext uri="{28A0092B-C50C-407E-A947-70E740481C1C}">
                <a14:useLocalDpi xmlns:a14="http://schemas.microsoft.com/office/drawing/2010/main" val="0"/>
              </a:ext>
            </a:extLst>
          </a:blip>
          <a:srcRect l="16926" r="42913"/>
          <a:stretch/>
        </p:blipFill>
        <p:spPr>
          <a:xfrm rot="16200000">
            <a:off x="2085284" y="397657"/>
            <a:ext cx="4543098" cy="7869480"/>
          </a:xfrm>
          <a:prstGeom prst="rect">
            <a:avLst/>
          </a:prstGeom>
        </p:spPr>
      </p:pic>
    </p:spTree>
    <p:extLst>
      <p:ext uri="{BB962C8B-B14F-4D97-AF65-F5344CB8AC3E}">
        <p14:creationId xmlns:p14="http://schemas.microsoft.com/office/powerpoint/2010/main" val="26386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093" y="1066676"/>
            <a:ext cx="7869480" cy="994172"/>
          </a:xfrm>
        </p:spPr>
        <p:txBody>
          <a:bodyPr>
            <a:normAutofit fontScale="90000"/>
          </a:bodyPr>
          <a:lstStyle/>
          <a:p>
            <a:r>
              <a:rPr lang="en-GB" dirty="0"/>
              <a:t>Voorbeeld concrete doorvertaling SDG naar grondgebonden activiteiten </a:t>
            </a:r>
            <a:br>
              <a:rPr lang="en-GB" dirty="0"/>
            </a:br>
            <a:endParaRPr lang="en-GB" sz="2200" dirty="0"/>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4" name="Afbeelding 3">
            <a:extLst>
              <a:ext uri="{FF2B5EF4-FFF2-40B4-BE49-F238E27FC236}">
                <a16:creationId xmlns:a16="http://schemas.microsoft.com/office/drawing/2014/main" id="{14955611-4EA4-9F4E-92E1-EA053EC74DEC}"/>
              </a:ext>
            </a:extLst>
          </p:cNvPr>
          <p:cNvPicPr>
            <a:picLocks noChangeAspect="1"/>
          </p:cNvPicPr>
          <p:nvPr/>
        </p:nvPicPr>
        <p:blipFill rotWithShape="1">
          <a:blip r:embed="rId2">
            <a:extLst>
              <a:ext uri="{28A0092B-C50C-407E-A947-70E740481C1C}">
                <a14:useLocalDpi xmlns:a14="http://schemas.microsoft.com/office/drawing/2010/main" val="0"/>
              </a:ext>
            </a:extLst>
          </a:blip>
          <a:srcRect l="28738" r="29131"/>
          <a:stretch/>
        </p:blipFill>
        <p:spPr>
          <a:xfrm rot="16200000">
            <a:off x="2226189" y="86180"/>
            <a:ext cx="4212468" cy="7873772"/>
          </a:xfrm>
          <a:prstGeom prst="rect">
            <a:avLst/>
          </a:prstGeom>
        </p:spPr>
      </p:pic>
    </p:spTree>
    <p:extLst>
      <p:ext uri="{BB962C8B-B14F-4D97-AF65-F5344CB8AC3E}">
        <p14:creationId xmlns:p14="http://schemas.microsoft.com/office/powerpoint/2010/main" val="1873746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28184" y="3522939"/>
            <a:ext cx="3068526" cy="994172"/>
          </a:xfrm>
        </p:spPr>
        <p:txBody>
          <a:bodyPr>
            <a:normAutofit fontScale="90000"/>
          </a:bodyPr>
          <a:lstStyle/>
          <a:p>
            <a:r>
              <a:rPr lang="en-GB" dirty="0"/>
              <a:t>Voorbeeld concrete doorvertaling SDG naar grondgebonden activiteiten </a:t>
            </a:r>
            <a:br>
              <a:rPr lang="en-GB" dirty="0"/>
            </a:br>
            <a:br>
              <a:rPr lang="en-GB" dirty="0"/>
            </a:br>
            <a:br>
              <a:rPr lang="en-GB" dirty="0"/>
            </a:br>
            <a:br>
              <a:rPr lang="en-GB" dirty="0"/>
            </a:br>
            <a:br>
              <a:rPr lang="en-GB" dirty="0"/>
            </a:br>
            <a:br>
              <a:rPr lang="en-GB" dirty="0"/>
            </a:br>
            <a:endParaRPr lang="en-GB" sz="2200" dirty="0"/>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4" name="Afbeelding 3">
            <a:extLst>
              <a:ext uri="{FF2B5EF4-FFF2-40B4-BE49-F238E27FC236}">
                <a16:creationId xmlns:a16="http://schemas.microsoft.com/office/drawing/2014/main" id="{938E9EE0-4131-BE4B-916B-12E3060353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38" r="10625"/>
          <a:stretch/>
        </p:blipFill>
        <p:spPr>
          <a:xfrm rot="16200000">
            <a:off x="-381579" y="723452"/>
            <a:ext cx="6583747" cy="5173533"/>
          </a:xfrm>
          <a:prstGeom prst="rect">
            <a:avLst/>
          </a:prstGeom>
        </p:spPr>
      </p:pic>
    </p:spTree>
    <p:extLst>
      <p:ext uri="{BB962C8B-B14F-4D97-AF65-F5344CB8AC3E}">
        <p14:creationId xmlns:p14="http://schemas.microsoft.com/office/powerpoint/2010/main" val="1333107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9512" y="280278"/>
            <a:ext cx="8568952" cy="6060390"/>
          </a:xfrm>
        </p:spPr>
      </p:pic>
    </p:spTree>
    <p:extLst>
      <p:ext uri="{BB962C8B-B14F-4D97-AF65-F5344CB8AC3E}">
        <p14:creationId xmlns:p14="http://schemas.microsoft.com/office/powerpoint/2010/main" val="357087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092" y="692696"/>
            <a:ext cx="6238139" cy="994172"/>
          </a:xfrm>
        </p:spPr>
        <p:txBody>
          <a:bodyPr>
            <a:normAutofit fontScale="90000"/>
          </a:bodyPr>
          <a:lstStyle/>
          <a:p>
            <a:r>
              <a:rPr lang="en-GB" dirty="0"/>
              <a:t>Gebiedsfonds </a:t>
            </a:r>
            <a:br>
              <a:rPr lang="en-GB" dirty="0"/>
            </a:br>
            <a:r>
              <a:rPr lang="en-GB" sz="2200" dirty="0"/>
              <a:t>Fonds dat waarde en samenwerking bij elkaar brengt en huidige gat overbrugt</a:t>
            </a: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sp>
        <p:nvSpPr>
          <p:cNvPr id="5" name="Tijdelijke aanduiding voor inhoud 4">
            <a:extLst>
              <a:ext uri="{FF2B5EF4-FFF2-40B4-BE49-F238E27FC236}">
                <a16:creationId xmlns:a16="http://schemas.microsoft.com/office/drawing/2014/main" id="{44A44CCC-4282-C14E-BBC8-B584F6D32D5E}"/>
              </a:ext>
            </a:extLst>
          </p:cNvPr>
          <p:cNvSpPr>
            <a:spLocks noGrp="1"/>
          </p:cNvSpPr>
          <p:nvPr>
            <p:ph idx="1"/>
          </p:nvPr>
        </p:nvSpPr>
        <p:spPr/>
        <p:txBody>
          <a:bodyPr>
            <a:normAutofit/>
          </a:bodyPr>
          <a:lstStyle/>
          <a:p>
            <a:pPr marL="514350" indent="-514350">
              <a:buFont typeface="+mj-lt"/>
              <a:buAutoNum type="arabicPeriod"/>
            </a:pPr>
            <a:r>
              <a:rPr lang="nl-NL" dirty="0"/>
              <a:t>Waardemodel op thema’s en cross-sector</a:t>
            </a:r>
          </a:p>
          <a:p>
            <a:pPr marL="914400" lvl="1" indent="-514350"/>
            <a:r>
              <a:rPr lang="nl-NL" dirty="0"/>
              <a:t>Start op energietransitie, voedseltransitie (o.a. natuurinclusieve en kringloop landbouw) en multifunctioneel grondgebruik en eigendom</a:t>
            </a:r>
          </a:p>
          <a:p>
            <a:pPr marL="514350" indent="-514350">
              <a:buFont typeface="+mj-lt"/>
              <a:buAutoNum type="arabicPeriod"/>
            </a:pPr>
            <a:r>
              <a:rPr lang="nl-NL" dirty="0"/>
              <a:t>Selectie samenwerkende partijen</a:t>
            </a:r>
          </a:p>
          <a:p>
            <a:pPr marL="514350" indent="-514350">
              <a:buFont typeface="+mj-lt"/>
              <a:buAutoNum type="arabicPeriod"/>
            </a:pPr>
            <a:r>
              <a:rPr lang="nl-NL" dirty="0"/>
              <a:t>Bouwen concrete casus en inrichting model</a:t>
            </a:r>
          </a:p>
          <a:p>
            <a:pPr marL="914400" lvl="1" indent="-514350"/>
            <a:r>
              <a:rPr lang="nl-NL" dirty="0"/>
              <a:t>Administratief, juridisch, fiscaal, etc...</a:t>
            </a:r>
          </a:p>
          <a:p>
            <a:pPr marL="914400" lvl="1" indent="-514350"/>
            <a:r>
              <a:rPr lang="nl-NL" dirty="0"/>
              <a:t>Eigen vermogen combineren met o.a. Regio deals</a:t>
            </a:r>
          </a:p>
          <a:p>
            <a:pPr marL="514350" indent="-514350">
              <a:buFont typeface="+mj-lt"/>
              <a:buAutoNum type="arabicPeriod"/>
            </a:pPr>
            <a:r>
              <a:rPr lang="nl-NL" dirty="0"/>
              <a:t>Inrichting (lerende) governance en monitoring </a:t>
            </a:r>
          </a:p>
          <a:p>
            <a:pPr marL="514350" indent="-514350">
              <a:buFont typeface="+mj-lt"/>
              <a:buAutoNum type="arabicPeriod"/>
            </a:pPr>
            <a:endParaRPr lang="nl-NL" dirty="0"/>
          </a:p>
        </p:txBody>
      </p:sp>
    </p:spTree>
    <p:extLst>
      <p:ext uri="{BB962C8B-B14F-4D97-AF65-F5344CB8AC3E}">
        <p14:creationId xmlns:p14="http://schemas.microsoft.com/office/powerpoint/2010/main" val="173897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crivierenland.nl/wp-content/uploads/2017/01/ThinkstockPhotos-10006184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541850"/>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p:cNvSpPr>
            <a:spLocks noGrp="1"/>
          </p:cNvSpPr>
          <p:nvPr>
            <p:ph type="subTitle" idx="1"/>
          </p:nvPr>
        </p:nvSpPr>
        <p:spPr>
          <a:xfrm>
            <a:off x="760863" y="2241779"/>
            <a:ext cx="7848872" cy="1368152"/>
          </a:xfrm>
        </p:spPr>
        <p:txBody>
          <a:bodyPr>
            <a:normAutofit/>
          </a:bodyPr>
          <a:lstStyle/>
          <a:p>
            <a:r>
              <a:rPr lang="nl-NL" sz="5700" b="1" i="1" dirty="0">
                <a:solidFill>
                  <a:schemeClr val="bg1"/>
                </a:solidFill>
                <a:latin typeface="Calibri" panose="020F0502020204030204" pitchFamily="34" charset="0"/>
                <a:cs typeface="Calibri" panose="020F0502020204030204" pitchFamily="34" charset="0"/>
              </a:rPr>
              <a:t>Samen zijn we slimmer</a:t>
            </a:r>
          </a:p>
          <a:p>
            <a:endParaRPr lang="nl-NL" i="1" dirty="0">
              <a:solidFill>
                <a:schemeClr val="bg1"/>
              </a:solidFill>
              <a:latin typeface="Corbel" panose="020B0503020204020204" pitchFamily="34" charset="0"/>
            </a:endParaRPr>
          </a:p>
          <a:p>
            <a:endParaRPr lang="nl-NL" dirty="0">
              <a:solidFill>
                <a:schemeClr val="tx1">
                  <a:lumMod val="95000"/>
                </a:schemeClr>
              </a:solidFill>
              <a:latin typeface="Corbel" panose="020B0503020204020204" pitchFamily="34" charset="0"/>
            </a:endParaRP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891" y="4653136"/>
            <a:ext cx="7344816" cy="2003400"/>
          </a:xfrm>
          <a:prstGeom prst="rect">
            <a:avLst/>
          </a:prstGeom>
        </p:spPr>
      </p:pic>
    </p:spTree>
    <p:extLst>
      <p:ext uri="{BB962C8B-B14F-4D97-AF65-F5344CB8AC3E}">
        <p14:creationId xmlns:p14="http://schemas.microsoft.com/office/powerpoint/2010/main" val="101364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8774" y="476672"/>
            <a:ext cx="8229599" cy="909593"/>
          </a:xfrm>
        </p:spPr>
        <p:txBody>
          <a:bodyPr>
            <a:normAutofit/>
          </a:bodyPr>
          <a:lstStyle/>
          <a:p>
            <a:r>
              <a:rPr lang="en-GB" dirty="0"/>
              <a:t>Beoogde resultaat</a:t>
            </a:r>
          </a:p>
        </p:txBody>
      </p:sp>
      <p:sp>
        <p:nvSpPr>
          <p:cNvPr id="5" name="Tekstvak 4"/>
          <p:cNvSpPr txBox="1"/>
          <p:nvPr/>
        </p:nvSpPr>
        <p:spPr>
          <a:xfrm>
            <a:off x="1563803" y="5570648"/>
            <a:ext cx="5435974" cy="276999"/>
          </a:xfrm>
          <a:prstGeom prst="rect">
            <a:avLst/>
          </a:prstGeom>
          <a:noFill/>
        </p:spPr>
        <p:txBody>
          <a:bodyPr wrap="square" rtlCol="0">
            <a:spAutoFit/>
          </a:bodyPr>
          <a:lstStyle/>
          <a:p>
            <a:pPr algn="ctr"/>
            <a:r>
              <a:rPr lang="nl-NL" sz="1200" b="1" dirty="0">
                <a:solidFill>
                  <a:schemeClr val="bg1"/>
                </a:solidFill>
                <a:latin typeface="Corbel" panose="020B0503020204020204" pitchFamily="34" charset="0"/>
              </a:rPr>
              <a:t>Hybride bankieren</a:t>
            </a:r>
            <a:r>
              <a:rPr lang="nl-NL" sz="1200" dirty="0">
                <a:solidFill>
                  <a:schemeClr val="bg1"/>
                </a:solidFill>
                <a:latin typeface="Corbel" panose="020B0503020204020204" pitchFamily="34" charset="0"/>
              </a:rPr>
              <a:t>: ruilen met geld en in natura</a:t>
            </a:r>
            <a:endParaRPr lang="en-GB" sz="1200" dirty="0">
              <a:solidFill>
                <a:schemeClr val="bg1"/>
              </a:solidFill>
              <a:latin typeface="Corbel" panose="020B0503020204020204" pitchFamily="34" charset="0"/>
            </a:endParaRP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83491E91-4A53-914E-8F7E-8FE9ED9725CD}"/>
              </a:ext>
            </a:extLst>
          </p:cNvPr>
          <p:cNvSpPr>
            <a:spLocks noGrp="1"/>
          </p:cNvSpPr>
          <p:nvPr>
            <p:ph idx="1"/>
          </p:nvPr>
        </p:nvSpPr>
        <p:spPr>
          <a:xfrm>
            <a:off x="457200" y="1268760"/>
            <a:ext cx="8229600" cy="4968552"/>
          </a:xfrm>
        </p:spPr>
        <p:txBody>
          <a:bodyPr>
            <a:normAutofit/>
          </a:bodyPr>
          <a:lstStyle/>
          <a:p>
            <a:pPr marL="0" indent="0">
              <a:buNone/>
            </a:pPr>
            <a:r>
              <a:rPr lang="nl-NL" sz="2400" b="1" dirty="0"/>
              <a:t>Waarde en kwetsbaarheid van ons gebied zijn onvoldoende bekend en hanteerbaar voor </a:t>
            </a:r>
            <a:r>
              <a:rPr lang="nl-NL" sz="2400" b="1" i="1" dirty="0"/>
              <a:t>duurzame gebiedsontwikkeling.</a:t>
            </a:r>
          </a:p>
          <a:p>
            <a:pPr marL="0" indent="0">
              <a:buNone/>
            </a:pPr>
            <a:endParaRPr lang="nl-NL" sz="1000" b="1" dirty="0"/>
          </a:p>
          <a:p>
            <a:pPr marL="0" indent="0">
              <a:buNone/>
            </a:pPr>
            <a:r>
              <a:rPr lang="nl-NL" b="1" dirty="0"/>
              <a:t>Gebiedswaardemodel</a:t>
            </a:r>
          </a:p>
          <a:p>
            <a:pPr lvl="1"/>
            <a:r>
              <a:rPr lang="nl-NL" b="1" dirty="0"/>
              <a:t>Analyse huidige data</a:t>
            </a:r>
          </a:p>
          <a:p>
            <a:pPr lvl="1"/>
            <a:r>
              <a:rPr lang="nl-NL" b="1" dirty="0"/>
              <a:t>Leren vanuit aardgastransitie </a:t>
            </a:r>
          </a:p>
          <a:p>
            <a:pPr lvl="1"/>
            <a:r>
              <a:rPr lang="nl-NL" b="1" dirty="0"/>
              <a:t>Potentiële ontwikkelrichting</a:t>
            </a:r>
          </a:p>
          <a:p>
            <a:pPr lvl="1"/>
            <a:r>
              <a:rPr lang="nl-NL" b="1" dirty="0"/>
              <a:t>Gapanalyse Rivierenland </a:t>
            </a:r>
          </a:p>
          <a:p>
            <a:pPr lvl="1"/>
            <a:r>
              <a:rPr lang="nl-NL" b="1" dirty="0"/>
              <a:t>Vervolgstappen</a:t>
            </a:r>
          </a:p>
          <a:p>
            <a:pPr marL="0" indent="0">
              <a:buNone/>
            </a:pPr>
            <a:endParaRPr lang="nl-NL" sz="4200" b="1" dirty="0"/>
          </a:p>
          <a:p>
            <a:pPr marL="0" indent="0">
              <a:buNone/>
            </a:pPr>
            <a:endParaRPr lang="nl-NL" sz="5000" dirty="0"/>
          </a:p>
          <a:p>
            <a:pPr marL="0" indent="0">
              <a:buNone/>
            </a:pPr>
            <a:endParaRPr lang="nl-NL" sz="2000" i="1" dirty="0"/>
          </a:p>
        </p:txBody>
      </p:sp>
    </p:spTree>
    <p:extLst>
      <p:ext uri="{BB962C8B-B14F-4D97-AF65-F5344CB8AC3E}">
        <p14:creationId xmlns:p14="http://schemas.microsoft.com/office/powerpoint/2010/main" val="3113769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836712"/>
            <a:ext cx="8229599" cy="994172"/>
          </a:xfrm>
        </p:spPr>
        <p:txBody>
          <a:bodyPr>
            <a:normAutofit fontScale="90000"/>
          </a:bodyPr>
          <a:lstStyle/>
          <a:p>
            <a:r>
              <a:rPr lang="en-GB" dirty="0"/>
              <a:t>Huidige data in Rivierenland voor sturing</a:t>
            </a:r>
            <a:br>
              <a:rPr lang="en-GB" dirty="0"/>
            </a:br>
            <a:r>
              <a:rPr lang="en-GB" dirty="0"/>
              <a:t>Een bloemlezing</a:t>
            </a: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4" name="Afbeelding 3">
            <a:extLst>
              <a:ext uri="{FF2B5EF4-FFF2-40B4-BE49-F238E27FC236}">
                <a16:creationId xmlns:a16="http://schemas.microsoft.com/office/drawing/2014/main" id="{EF2113EA-26DF-2347-A9BA-AE268BA513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914697"/>
            <a:ext cx="2549384" cy="1802335"/>
          </a:xfrm>
          <a:prstGeom prst="rect">
            <a:avLst/>
          </a:prstGeom>
        </p:spPr>
      </p:pic>
      <p:pic>
        <p:nvPicPr>
          <p:cNvPr id="7" name="Afbeelding 6">
            <a:extLst>
              <a:ext uri="{FF2B5EF4-FFF2-40B4-BE49-F238E27FC236}">
                <a16:creationId xmlns:a16="http://schemas.microsoft.com/office/drawing/2014/main" id="{C719A3C5-716C-6342-B943-FA244458AF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13" t="10940" r="16925"/>
          <a:stretch/>
        </p:blipFill>
        <p:spPr>
          <a:xfrm>
            <a:off x="3491880" y="1363588"/>
            <a:ext cx="2763544" cy="2353444"/>
          </a:xfrm>
          <a:prstGeom prst="rect">
            <a:avLst/>
          </a:prstGeom>
        </p:spPr>
      </p:pic>
      <p:pic>
        <p:nvPicPr>
          <p:cNvPr id="9" name="Afbeelding 8">
            <a:extLst>
              <a:ext uri="{FF2B5EF4-FFF2-40B4-BE49-F238E27FC236}">
                <a16:creationId xmlns:a16="http://schemas.microsoft.com/office/drawing/2014/main" id="{AA74A579-A20D-B846-8C42-6A639AB135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3" t="1079" r="7386" b="-1079"/>
          <a:stretch/>
        </p:blipFill>
        <p:spPr>
          <a:xfrm rot="16200000">
            <a:off x="5946129" y="1777658"/>
            <a:ext cx="3125510" cy="2232507"/>
          </a:xfrm>
          <a:prstGeom prst="rect">
            <a:avLst/>
          </a:prstGeom>
        </p:spPr>
      </p:pic>
      <p:pic>
        <p:nvPicPr>
          <p:cNvPr id="14" name="Afbeelding 13">
            <a:extLst>
              <a:ext uri="{FF2B5EF4-FFF2-40B4-BE49-F238E27FC236}">
                <a16:creationId xmlns:a16="http://schemas.microsoft.com/office/drawing/2014/main" id="{1A5EC7CA-9BEC-884B-AF83-AA480C0810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92" r="7476" b="4641"/>
          <a:stretch/>
        </p:blipFill>
        <p:spPr>
          <a:xfrm>
            <a:off x="160150" y="4113687"/>
            <a:ext cx="3233933" cy="1792766"/>
          </a:xfrm>
          <a:prstGeom prst="rect">
            <a:avLst/>
          </a:prstGeom>
        </p:spPr>
      </p:pic>
      <p:pic>
        <p:nvPicPr>
          <p:cNvPr id="16" name="Afbeelding 15">
            <a:extLst>
              <a:ext uri="{FF2B5EF4-FFF2-40B4-BE49-F238E27FC236}">
                <a16:creationId xmlns:a16="http://schemas.microsoft.com/office/drawing/2014/main" id="{31D717C9-FA9F-0442-82F2-17326C463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2196" y="4631409"/>
            <a:ext cx="2987824" cy="1680651"/>
          </a:xfrm>
          <a:prstGeom prst="rect">
            <a:avLst/>
          </a:prstGeom>
        </p:spPr>
      </p:pic>
      <p:pic>
        <p:nvPicPr>
          <p:cNvPr id="18" name="Afbeelding 17">
            <a:extLst>
              <a:ext uri="{FF2B5EF4-FFF2-40B4-BE49-F238E27FC236}">
                <a16:creationId xmlns:a16="http://schemas.microsoft.com/office/drawing/2014/main" id="{252173E0-8004-B541-810A-397F14780A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359"/>
          <a:stretch/>
        </p:blipFill>
        <p:spPr>
          <a:xfrm rot="16200000">
            <a:off x="2837929" y="3919837"/>
            <a:ext cx="2982565" cy="1949075"/>
          </a:xfrm>
          <a:prstGeom prst="rect">
            <a:avLst/>
          </a:prstGeom>
        </p:spPr>
      </p:pic>
      <p:sp>
        <p:nvSpPr>
          <p:cNvPr id="19" name="Tijdelijke aanduiding voor inhoud 2">
            <a:extLst>
              <a:ext uri="{FF2B5EF4-FFF2-40B4-BE49-F238E27FC236}">
                <a16:creationId xmlns:a16="http://schemas.microsoft.com/office/drawing/2014/main" id="{94966D8E-AE44-2041-9ED7-09A330E4DEB3}"/>
              </a:ext>
            </a:extLst>
          </p:cNvPr>
          <p:cNvSpPr>
            <a:spLocks noGrp="1"/>
          </p:cNvSpPr>
          <p:nvPr>
            <p:ph idx="1"/>
          </p:nvPr>
        </p:nvSpPr>
        <p:spPr>
          <a:xfrm>
            <a:off x="7278289" y="6228961"/>
            <a:ext cx="2026568" cy="1080120"/>
          </a:xfrm>
        </p:spPr>
        <p:txBody>
          <a:bodyPr>
            <a:normAutofit/>
          </a:bodyPr>
          <a:lstStyle/>
          <a:p>
            <a:pPr marL="0" indent="0">
              <a:buNone/>
            </a:pPr>
            <a:r>
              <a:rPr lang="nl-NL" sz="2400" b="1" i="1" dirty="0"/>
              <a:t>Etc...</a:t>
            </a:r>
            <a:endParaRPr lang="nl-NL" sz="2000" i="1" dirty="0"/>
          </a:p>
        </p:txBody>
      </p:sp>
    </p:spTree>
    <p:extLst>
      <p:ext uri="{BB962C8B-B14F-4D97-AF65-F5344CB8AC3E}">
        <p14:creationId xmlns:p14="http://schemas.microsoft.com/office/powerpoint/2010/main" val="175347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836712"/>
            <a:ext cx="8229599" cy="994172"/>
          </a:xfrm>
        </p:spPr>
        <p:txBody>
          <a:bodyPr>
            <a:normAutofit fontScale="90000"/>
          </a:bodyPr>
          <a:lstStyle/>
          <a:p>
            <a:r>
              <a:rPr lang="en-GB" dirty="0"/>
              <a:t>Huidige data in Rivierenland voor sturing</a:t>
            </a:r>
            <a:br>
              <a:rPr lang="en-GB" dirty="0"/>
            </a:br>
            <a:endParaRPr lang="en-GB" dirty="0"/>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sp>
        <p:nvSpPr>
          <p:cNvPr id="10" name="Tijdelijke aanduiding voor inhoud 2">
            <a:extLst>
              <a:ext uri="{FF2B5EF4-FFF2-40B4-BE49-F238E27FC236}">
                <a16:creationId xmlns:a16="http://schemas.microsoft.com/office/drawing/2014/main" id="{ABF635D5-6C38-9745-AC26-8478E8248E29}"/>
              </a:ext>
            </a:extLst>
          </p:cNvPr>
          <p:cNvSpPr>
            <a:spLocks noGrp="1"/>
          </p:cNvSpPr>
          <p:nvPr>
            <p:ph idx="1"/>
          </p:nvPr>
        </p:nvSpPr>
        <p:spPr>
          <a:xfrm>
            <a:off x="457200" y="1268760"/>
            <a:ext cx="8229600" cy="4968552"/>
          </a:xfrm>
        </p:spPr>
        <p:txBody>
          <a:bodyPr>
            <a:normAutofit fontScale="92500"/>
          </a:bodyPr>
          <a:lstStyle/>
          <a:p>
            <a:pPr marL="0" indent="0">
              <a:buNone/>
            </a:pPr>
            <a:r>
              <a:rPr lang="nl-NL" sz="2400" b="1" dirty="0"/>
              <a:t>Veel data op het niveau van ken- en stuurgetallen</a:t>
            </a:r>
            <a:endParaRPr lang="nl-NL" sz="2400" b="1" i="1" dirty="0"/>
          </a:p>
          <a:p>
            <a:pPr marL="0" indent="0">
              <a:buNone/>
            </a:pPr>
            <a:endParaRPr lang="nl-NL" sz="1000" b="1" dirty="0"/>
          </a:p>
          <a:p>
            <a:pPr marL="0" indent="0">
              <a:buNone/>
            </a:pPr>
            <a:r>
              <a:rPr lang="nl-NL" b="1" dirty="0"/>
              <a:t>Kenmerken</a:t>
            </a:r>
          </a:p>
          <a:p>
            <a:pPr lvl="1"/>
            <a:r>
              <a:rPr lang="nl-NL" b="1" dirty="0"/>
              <a:t>Veel financieel, leefomgeving, sociale en gezondheidsdomein</a:t>
            </a:r>
          </a:p>
          <a:p>
            <a:pPr lvl="1"/>
            <a:r>
              <a:rPr lang="nl-NL" b="1" dirty="0"/>
              <a:t>Veel vastlegging</a:t>
            </a:r>
          </a:p>
          <a:p>
            <a:pPr lvl="1"/>
            <a:r>
              <a:rPr lang="nl-NL" b="1" dirty="0"/>
              <a:t>Kan nog meer samenhang op meervoudige dashboards</a:t>
            </a:r>
          </a:p>
          <a:p>
            <a:pPr lvl="1"/>
            <a:r>
              <a:rPr lang="nl-NL" b="1" dirty="0"/>
              <a:t>Nog meer koppeling en vertaling van data naar waarde en effecten op termijn nodig</a:t>
            </a:r>
          </a:p>
          <a:p>
            <a:pPr lvl="1"/>
            <a:r>
              <a:rPr lang="nl-NL" b="1" dirty="0"/>
              <a:t>Nog meer data cross-sectoraal maken </a:t>
            </a:r>
          </a:p>
          <a:p>
            <a:pPr lvl="1"/>
            <a:r>
              <a:rPr lang="nl-NL" b="1" dirty="0"/>
              <a:t>Vertaling van data naar regionaal kasstroom en waardemodel en gekoppelde boekhouding(-en) ontbreekt</a:t>
            </a:r>
          </a:p>
          <a:p>
            <a:pPr lvl="1"/>
            <a:r>
              <a:rPr lang="nl-NL" b="1" dirty="0"/>
              <a:t>Vertaling naar integrale veerkracht, meervoudige risico’s en kansen kan nog beter</a:t>
            </a:r>
          </a:p>
          <a:p>
            <a:pPr lvl="1"/>
            <a:endParaRPr lang="nl-NL" b="1" dirty="0"/>
          </a:p>
          <a:p>
            <a:pPr marL="0" indent="0">
              <a:buNone/>
            </a:pPr>
            <a:endParaRPr lang="nl-NL" sz="4200" b="1" dirty="0"/>
          </a:p>
          <a:p>
            <a:pPr marL="0" indent="0">
              <a:buNone/>
            </a:pPr>
            <a:endParaRPr lang="nl-NL" sz="5000" dirty="0"/>
          </a:p>
          <a:p>
            <a:pPr marL="0" indent="0">
              <a:buNone/>
            </a:pPr>
            <a:endParaRPr lang="nl-NL" sz="2000" i="1" dirty="0"/>
          </a:p>
        </p:txBody>
      </p:sp>
    </p:spTree>
    <p:extLst>
      <p:ext uri="{BB962C8B-B14F-4D97-AF65-F5344CB8AC3E}">
        <p14:creationId xmlns:p14="http://schemas.microsoft.com/office/powerpoint/2010/main" val="94371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834235"/>
            <a:ext cx="8229599" cy="994172"/>
          </a:xfrm>
        </p:spPr>
        <p:txBody>
          <a:bodyPr>
            <a:noAutofit/>
          </a:bodyPr>
          <a:lstStyle/>
          <a:p>
            <a:r>
              <a:rPr lang="nl-NL" sz="2800" dirty="0"/>
              <a:t>Gebiedsfinanciering</a:t>
            </a:r>
            <a:r>
              <a:rPr lang="en-GB" sz="2800" dirty="0"/>
              <a:t> van de aardgastransitie, synthese als basis voor meervoudige waarde-ontwikkeling  </a:t>
            </a:r>
          </a:p>
        </p:txBody>
      </p:sp>
      <p:sp>
        <p:nvSpPr>
          <p:cNvPr id="5" name="Tekstvak 4"/>
          <p:cNvSpPr txBox="1"/>
          <p:nvPr/>
        </p:nvSpPr>
        <p:spPr>
          <a:xfrm>
            <a:off x="1563803" y="5570648"/>
            <a:ext cx="5435974" cy="276999"/>
          </a:xfrm>
          <a:prstGeom prst="rect">
            <a:avLst/>
          </a:prstGeom>
          <a:noFill/>
        </p:spPr>
        <p:txBody>
          <a:bodyPr wrap="square" rtlCol="0">
            <a:spAutoFit/>
          </a:bodyPr>
          <a:lstStyle/>
          <a:p>
            <a:pPr algn="ctr"/>
            <a:r>
              <a:rPr lang="nl-NL" sz="1200" b="1" dirty="0">
                <a:solidFill>
                  <a:schemeClr val="bg1"/>
                </a:solidFill>
                <a:latin typeface="Corbel" panose="020B0503020204020204" pitchFamily="34" charset="0"/>
              </a:rPr>
              <a:t>Hybride bankieren</a:t>
            </a:r>
            <a:r>
              <a:rPr lang="nl-NL" sz="1200" dirty="0">
                <a:solidFill>
                  <a:schemeClr val="bg1"/>
                </a:solidFill>
                <a:latin typeface="Corbel" panose="020B0503020204020204" pitchFamily="34" charset="0"/>
              </a:rPr>
              <a:t>: ruilen met geld en in natura</a:t>
            </a:r>
            <a:endParaRPr lang="en-GB" sz="1200" dirty="0">
              <a:solidFill>
                <a:schemeClr val="bg1"/>
              </a:solidFill>
              <a:latin typeface="Corbel" panose="020B0503020204020204" pitchFamily="34" charset="0"/>
            </a:endParaRP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pic>
        <p:nvPicPr>
          <p:cNvPr id="4" name="Afbeelding 3">
            <a:extLst>
              <a:ext uri="{FF2B5EF4-FFF2-40B4-BE49-F238E27FC236}">
                <a16:creationId xmlns:a16="http://schemas.microsoft.com/office/drawing/2014/main" id="{6D4128F7-CE0B-E54F-92DC-FFE98C7F41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9592" y="1988840"/>
            <a:ext cx="7560840" cy="4516326"/>
          </a:xfrm>
          <a:prstGeom prst="rect">
            <a:avLst/>
          </a:prstGeom>
        </p:spPr>
      </p:pic>
    </p:spTree>
    <p:extLst>
      <p:ext uri="{BB962C8B-B14F-4D97-AF65-F5344CB8AC3E}">
        <p14:creationId xmlns:p14="http://schemas.microsoft.com/office/powerpoint/2010/main" val="76544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8773" y="260648"/>
            <a:ext cx="4739290" cy="994172"/>
          </a:xfrm>
        </p:spPr>
        <p:txBody>
          <a:bodyPr>
            <a:normAutofit/>
          </a:bodyPr>
          <a:lstStyle/>
          <a:p>
            <a:r>
              <a:rPr lang="en-GB" dirty="0"/>
              <a:t> Gebiedswaardemodel</a:t>
            </a:r>
          </a:p>
        </p:txBody>
      </p:sp>
      <p:sp>
        <p:nvSpPr>
          <p:cNvPr id="7" name="Tijdelijke aanduiding voor inhoud 6">
            <a:extLst>
              <a:ext uri="{FF2B5EF4-FFF2-40B4-BE49-F238E27FC236}">
                <a16:creationId xmlns:a16="http://schemas.microsoft.com/office/drawing/2014/main" id="{8CE9BC72-874B-9D44-B8CD-F564299A0936}"/>
              </a:ext>
            </a:extLst>
          </p:cNvPr>
          <p:cNvSpPr>
            <a:spLocks noGrp="1"/>
          </p:cNvSpPr>
          <p:nvPr>
            <p:ph idx="1"/>
          </p:nvPr>
        </p:nvSpPr>
        <p:spPr>
          <a:xfrm>
            <a:off x="634441" y="5767519"/>
            <a:ext cx="1821802" cy="288032"/>
          </a:xfrm>
          <a:solidFill>
            <a:schemeClr val="bg1"/>
          </a:solidFill>
          <a:ln>
            <a:solidFill>
              <a:schemeClr val="accent1"/>
            </a:solidFill>
          </a:ln>
        </p:spPr>
        <p:txBody>
          <a:bodyPr>
            <a:normAutofit fontScale="55000" lnSpcReduction="20000"/>
          </a:bodyPr>
          <a:lstStyle/>
          <a:p>
            <a:pPr marL="0" indent="0">
              <a:buNone/>
            </a:pPr>
            <a:r>
              <a:rPr lang="nl-NL" dirty="0"/>
              <a:t>Gebruikswaarde</a:t>
            </a:r>
          </a:p>
        </p:txBody>
      </p:sp>
      <p:sp>
        <p:nvSpPr>
          <p:cNvPr id="12" name="Tijdelijke aanduiding voor inhoud 6">
            <a:extLst>
              <a:ext uri="{FF2B5EF4-FFF2-40B4-BE49-F238E27FC236}">
                <a16:creationId xmlns:a16="http://schemas.microsoft.com/office/drawing/2014/main" id="{AF635CBB-0802-1841-B1CD-49DD94F38042}"/>
              </a:ext>
            </a:extLst>
          </p:cNvPr>
          <p:cNvSpPr txBox="1">
            <a:spLocks/>
          </p:cNvSpPr>
          <p:nvPr/>
        </p:nvSpPr>
        <p:spPr>
          <a:xfrm>
            <a:off x="3717063" y="3896474"/>
            <a:ext cx="1980220" cy="362731"/>
          </a:xfrm>
          <a:prstGeom prst="rect">
            <a:avLst/>
          </a:prstGeom>
          <a:solidFill>
            <a:schemeClr val="tx2">
              <a:lumMod val="60000"/>
              <a:lumOff val="40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t>Klimaatbestendigheid</a:t>
            </a:r>
          </a:p>
        </p:txBody>
      </p:sp>
      <p:sp>
        <p:nvSpPr>
          <p:cNvPr id="13" name="Tijdelijke aanduiding voor inhoud 6">
            <a:extLst>
              <a:ext uri="{FF2B5EF4-FFF2-40B4-BE49-F238E27FC236}">
                <a16:creationId xmlns:a16="http://schemas.microsoft.com/office/drawing/2014/main" id="{41B4BB95-29F2-0545-AE41-A9D55D304431}"/>
              </a:ext>
            </a:extLst>
          </p:cNvPr>
          <p:cNvSpPr txBox="1">
            <a:spLocks/>
          </p:cNvSpPr>
          <p:nvPr/>
        </p:nvSpPr>
        <p:spPr>
          <a:xfrm>
            <a:off x="2915817" y="4267643"/>
            <a:ext cx="1944216" cy="602285"/>
          </a:xfrm>
          <a:prstGeom prst="rect">
            <a:avLst/>
          </a:prstGeom>
          <a:solidFill>
            <a:schemeClr val="tx2">
              <a:lumMod val="40000"/>
              <a:lumOff val="60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t>Energie-infrastructuur bovengronds</a:t>
            </a:r>
          </a:p>
        </p:txBody>
      </p:sp>
      <p:sp>
        <p:nvSpPr>
          <p:cNvPr id="14" name="Tijdelijke aanduiding voor inhoud 6">
            <a:extLst>
              <a:ext uri="{FF2B5EF4-FFF2-40B4-BE49-F238E27FC236}">
                <a16:creationId xmlns:a16="http://schemas.microsoft.com/office/drawing/2014/main" id="{47A815F2-BBCB-CC41-B2FA-C9E9094AD376}"/>
              </a:ext>
            </a:extLst>
          </p:cNvPr>
          <p:cNvSpPr txBox="1">
            <a:spLocks/>
          </p:cNvSpPr>
          <p:nvPr/>
        </p:nvSpPr>
        <p:spPr>
          <a:xfrm>
            <a:off x="2228115" y="4869928"/>
            <a:ext cx="1841308" cy="544090"/>
          </a:xfrm>
          <a:prstGeom prst="rect">
            <a:avLst/>
          </a:prstGeom>
          <a:solidFill>
            <a:schemeClr val="accent1">
              <a:lumMod val="40000"/>
              <a:lumOff val="60000"/>
            </a:schemeClr>
          </a:solidFill>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t>Energie-infrastructuur ondergronds</a:t>
            </a:r>
          </a:p>
        </p:txBody>
      </p:sp>
      <p:sp>
        <p:nvSpPr>
          <p:cNvPr id="16" name="Tijdelijke aanduiding voor inhoud 6">
            <a:extLst>
              <a:ext uri="{FF2B5EF4-FFF2-40B4-BE49-F238E27FC236}">
                <a16:creationId xmlns:a16="http://schemas.microsoft.com/office/drawing/2014/main" id="{4D884893-03D5-324E-B69D-37AAE39C102C}"/>
              </a:ext>
            </a:extLst>
          </p:cNvPr>
          <p:cNvSpPr txBox="1">
            <a:spLocks/>
          </p:cNvSpPr>
          <p:nvPr/>
        </p:nvSpPr>
        <p:spPr>
          <a:xfrm>
            <a:off x="1475656" y="5404565"/>
            <a:ext cx="2019824" cy="362954"/>
          </a:xfrm>
          <a:prstGeom prst="rect">
            <a:avLst/>
          </a:prstGeom>
          <a:solidFill>
            <a:schemeClr val="tx2">
              <a:lumMod val="20000"/>
              <a:lumOff val="80000"/>
            </a:schemeClr>
          </a:solidFill>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t>Openbare infrastructuur</a:t>
            </a:r>
          </a:p>
        </p:txBody>
      </p:sp>
      <p:sp>
        <p:nvSpPr>
          <p:cNvPr id="17" name="Tijdelijke aanduiding voor inhoud 6">
            <a:extLst>
              <a:ext uri="{FF2B5EF4-FFF2-40B4-BE49-F238E27FC236}">
                <a16:creationId xmlns:a16="http://schemas.microsoft.com/office/drawing/2014/main" id="{06CA0AB1-4FDE-6244-9582-9F9C2CB2C144}"/>
              </a:ext>
            </a:extLst>
          </p:cNvPr>
          <p:cNvSpPr txBox="1">
            <a:spLocks/>
          </p:cNvSpPr>
          <p:nvPr/>
        </p:nvSpPr>
        <p:spPr>
          <a:xfrm>
            <a:off x="6549405" y="2769706"/>
            <a:ext cx="1584176" cy="286386"/>
          </a:xfrm>
          <a:prstGeom prst="rect">
            <a:avLst/>
          </a:prstGeom>
          <a:solidFill>
            <a:schemeClr val="tx2">
              <a:lumMod val="50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Grondstoffen</a:t>
            </a:r>
          </a:p>
        </p:txBody>
      </p:sp>
      <p:sp>
        <p:nvSpPr>
          <p:cNvPr id="18" name="Tijdelijke aanduiding voor inhoud 6">
            <a:extLst>
              <a:ext uri="{FF2B5EF4-FFF2-40B4-BE49-F238E27FC236}">
                <a16:creationId xmlns:a16="http://schemas.microsoft.com/office/drawing/2014/main" id="{BA6810DA-B71B-3442-8843-EB96C9599234}"/>
              </a:ext>
            </a:extLst>
          </p:cNvPr>
          <p:cNvSpPr txBox="1">
            <a:spLocks/>
          </p:cNvSpPr>
          <p:nvPr/>
        </p:nvSpPr>
        <p:spPr>
          <a:xfrm>
            <a:off x="5850970" y="3056092"/>
            <a:ext cx="1821802" cy="288032"/>
          </a:xfrm>
          <a:prstGeom prst="rect">
            <a:avLst/>
          </a:prstGeom>
          <a:solidFill>
            <a:schemeClr val="tx2">
              <a:lumMod val="50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Milieukwaliteit</a:t>
            </a:r>
          </a:p>
        </p:txBody>
      </p:sp>
      <p:sp>
        <p:nvSpPr>
          <p:cNvPr id="19" name="Tijdelijke aanduiding voor inhoud 6">
            <a:extLst>
              <a:ext uri="{FF2B5EF4-FFF2-40B4-BE49-F238E27FC236}">
                <a16:creationId xmlns:a16="http://schemas.microsoft.com/office/drawing/2014/main" id="{1335D544-F2A2-8D4D-8C5C-FD1D50B5174E}"/>
              </a:ext>
            </a:extLst>
          </p:cNvPr>
          <p:cNvSpPr txBox="1">
            <a:spLocks/>
          </p:cNvSpPr>
          <p:nvPr/>
        </p:nvSpPr>
        <p:spPr>
          <a:xfrm>
            <a:off x="5197181" y="3333490"/>
            <a:ext cx="1821802" cy="288032"/>
          </a:xfrm>
          <a:prstGeom prst="rect">
            <a:avLst/>
          </a:prstGeom>
          <a:solidFill>
            <a:schemeClr val="tx2">
              <a:lumMod val="75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Omgevingskwaliteit</a:t>
            </a:r>
          </a:p>
        </p:txBody>
      </p:sp>
      <p:sp>
        <p:nvSpPr>
          <p:cNvPr id="20" name="Tijdelijke aanduiding voor inhoud 6">
            <a:extLst>
              <a:ext uri="{FF2B5EF4-FFF2-40B4-BE49-F238E27FC236}">
                <a16:creationId xmlns:a16="http://schemas.microsoft.com/office/drawing/2014/main" id="{6E5313F1-42DC-3D44-945E-933EADBDA920}"/>
              </a:ext>
            </a:extLst>
          </p:cNvPr>
          <p:cNvSpPr txBox="1">
            <a:spLocks/>
          </p:cNvSpPr>
          <p:nvPr/>
        </p:nvSpPr>
        <p:spPr>
          <a:xfrm>
            <a:off x="4534001" y="3612271"/>
            <a:ext cx="1821802" cy="288032"/>
          </a:xfrm>
          <a:prstGeom prst="rect">
            <a:avLst/>
          </a:prstGeom>
          <a:solidFill>
            <a:schemeClr val="accent1">
              <a:lumMod val="75000"/>
            </a:schemeClr>
          </a:solidFill>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Elektrische mobiliteit</a:t>
            </a:r>
          </a:p>
        </p:txBody>
      </p:sp>
      <p:sp>
        <p:nvSpPr>
          <p:cNvPr id="21" name="Tijdelijke aanduiding voor inhoud 6">
            <a:extLst>
              <a:ext uri="{FF2B5EF4-FFF2-40B4-BE49-F238E27FC236}">
                <a16:creationId xmlns:a16="http://schemas.microsoft.com/office/drawing/2014/main" id="{74D0BD8E-3AE5-874B-A3B4-A9EC7E5A2D61}"/>
              </a:ext>
            </a:extLst>
          </p:cNvPr>
          <p:cNvSpPr txBox="1">
            <a:spLocks/>
          </p:cNvSpPr>
          <p:nvPr/>
        </p:nvSpPr>
        <p:spPr>
          <a:xfrm>
            <a:off x="7082823" y="2492308"/>
            <a:ext cx="1584176" cy="286386"/>
          </a:xfrm>
          <a:prstGeom prst="rect">
            <a:avLst/>
          </a:prstGeom>
          <a:solidFill>
            <a:schemeClr val="tx2">
              <a:lumMod val="50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rgbClr val="97BF0D"/>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97BF0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7BF0D"/>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dirty="0">
                <a:solidFill>
                  <a:schemeClr val="bg1"/>
                </a:solidFill>
              </a:rPr>
              <a:t>Inclusiviteit</a:t>
            </a:r>
          </a:p>
        </p:txBody>
      </p:sp>
      <p:pic>
        <p:nvPicPr>
          <p:cNvPr id="22" name="Content Placeholder 3">
            <a:extLst>
              <a:ext uri="{FF2B5EF4-FFF2-40B4-BE49-F238E27FC236}">
                <a16:creationId xmlns:a16="http://schemas.microsoft.com/office/drawing/2014/main" id="{CEBD02FE-D551-E64F-A0FA-5F63E8BE43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14547" y="4332621"/>
            <a:ext cx="3240360" cy="2209336"/>
          </a:xfrm>
          <a:prstGeom prst="rect">
            <a:avLst/>
          </a:prstGeom>
        </p:spPr>
      </p:pic>
      <p:pic>
        <p:nvPicPr>
          <p:cNvPr id="23" name="Picture 4">
            <a:extLst>
              <a:ext uri="{FF2B5EF4-FFF2-40B4-BE49-F238E27FC236}">
                <a16:creationId xmlns:a16="http://schemas.microsoft.com/office/drawing/2014/main" id="{F526B5FF-EEF8-EA48-8C8A-71E7AD6205CD}"/>
              </a:ext>
            </a:extLst>
          </p:cNvPr>
          <p:cNvPicPr>
            <a:picLocks noChangeAspect="1"/>
          </p:cNvPicPr>
          <p:nvPr/>
        </p:nvPicPr>
        <p:blipFill>
          <a:blip r:embed="rId4"/>
          <a:stretch>
            <a:fillRect/>
          </a:stretch>
        </p:blipFill>
        <p:spPr>
          <a:xfrm>
            <a:off x="634441" y="1232922"/>
            <a:ext cx="3526037" cy="2176103"/>
          </a:xfrm>
          <a:prstGeom prst="rect">
            <a:avLst/>
          </a:prstGeom>
        </p:spPr>
      </p:pic>
    </p:spTree>
    <p:extLst>
      <p:ext uri="{BB962C8B-B14F-4D97-AF65-F5344CB8AC3E}">
        <p14:creationId xmlns:p14="http://schemas.microsoft.com/office/powerpoint/2010/main" val="94897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8773" y="260648"/>
            <a:ext cx="4739290" cy="994172"/>
          </a:xfrm>
        </p:spPr>
        <p:txBody>
          <a:bodyPr>
            <a:normAutofit/>
          </a:bodyPr>
          <a:lstStyle/>
          <a:p>
            <a:r>
              <a:rPr lang="en-GB" dirty="0"/>
              <a:t>Gebiedswaardemodel</a:t>
            </a: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E92BFA8E-A11B-4C40-8B9B-AFB77A23A024}"/>
              </a:ext>
            </a:extLst>
          </p:cNvPr>
          <p:cNvSpPr>
            <a:spLocks noGrp="1"/>
          </p:cNvSpPr>
          <p:nvPr>
            <p:ph idx="1"/>
          </p:nvPr>
        </p:nvSpPr>
        <p:spPr>
          <a:xfrm>
            <a:off x="323528" y="1254820"/>
            <a:ext cx="8483707" cy="5198516"/>
          </a:xfrm>
        </p:spPr>
        <p:txBody>
          <a:bodyPr>
            <a:normAutofit fontScale="70000" lnSpcReduction="20000"/>
          </a:bodyPr>
          <a:lstStyle/>
          <a:p>
            <a:pPr marL="0" indent="0">
              <a:buNone/>
            </a:pPr>
            <a:r>
              <a:rPr lang="nl-NL" b="1" dirty="0"/>
              <a:t>De waardetrap voor de aardgastransitie bestaat uit de volgende waarden</a:t>
            </a:r>
            <a:r>
              <a:rPr lang="nl-NL" dirty="0"/>
              <a:t>:</a:t>
            </a:r>
          </a:p>
          <a:p>
            <a:pPr marL="0" indent="0">
              <a:buNone/>
            </a:pPr>
            <a:endParaRPr lang="nl-NL" sz="1400" dirty="0"/>
          </a:p>
          <a:p>
            <a:pPr marL="514350" lvl="0" indent="-514350">
              <a:buFont typeface="+mj-lt"/>
              <a:buAutoNum type="arabicPeriod"/>
            </a:pPr>
            <a:r>
              <a:rPr lang="nl-NL" dirty="0"/>
              <a:t>Gebruikswaarde van de woning</a:t>
            </a:r>
          </a:p>
          <a:p>
            <a:pPr marL="514350" lvl="0" indent="-514350">
              <a:buFont typeface="+mj-lt"/>
              <a:buAutoNum type="arabicPeriod"/>
            </a:pPr>
            <a:r>
              <a:rPr lang="nl-NL" dirty="0"/>
              <a:t>Inclusiviteit (alle bewoners kunnen meedoen)</a:t>
            </a:r>
          </a:p>
          <a:p>
            <a:pPr marL="514350" lvl="0" indent="-514350">
              <a:buFont typeface="+mj-lt"/>
              <a:buAutoNum type="arabicPeriod"/>
            </a:pPr>
            <a:r>
              <a:rPr lang="nl-NL" dirty="0"/>
              <a:t>Openbare infrastructuur (riolering, bestrating, verlichting, parkeerplaatsen)</a:t>
            </a:r>
          </a:p>
          <a:p>
            <a:pPr marL="514350" lvl="0" indent="-514350">
              <a:buFont typeface="+mj-lt"/>
              <a:buAutoNum type="arabicPeriod"/>
            </a:pPr>
            <a:r>
              <a:rPr lang="nl-NL" dirty="0"/>
              <a:t>Energie-infrastructuur ondergronds (gasnetwerk, elektriciteitsnetwerk, warmtenetwerk)</a:t>
            </a:r>
          </a:p>
          <a:p>
            <a:pPr marL="514350" lvl="0" indent="-514350">
              <a:buFont typeface="+mj-lt"/>
              <a:buAutoNum type="arabicPeriod"/>
            </a:pPr>
            <a:r>
              <a:rPr lang="nl-NL" dirty="0"/>
              <a:t>Energie-infrastructuur bovengronds (transformatorhuisjes, laadpalen, zonnepanelen, windmolens, buffercapaciteit)</a:t>
            </a:r>
          </a:p>
          <a:p>
            <a:pPr marL="514350" lvl="0" indent="-514350">
              <a:buFont typeface="+mj-lt"/>
              <a:buAutoNum type="arabicPeriod"/>
            </a:pPr>
            <a:r>
              <a:rPr lang="nl-NL" dirty="0"/>
              <a:t>Klimaatbestendigheid (wateropvang, temperatuur oppervlaktewater)</a:t>
            </a:r>
          </a:p>
          <a:p>
            <a:pPr marL="514350" lvl="0" indent="-514350">
              <a:buFont typeface="+mj-lt"/>
              <a:buAutoNum type="arabicPeriod"/>
            </a:pPr>
            <a:r>
              <a:rPr lang="nl-NL" dirty="0"/>
              <a:t>Elektrische mobiliteit (laden op groen stroom, balancering, gedeeld gebruik)</a:t>
            </a:r>
          </a:p>
          <a:p>
            <a:pPr marL="514350" lvl="0" indent="-514350">
              <a:buFont typeface="+mj-lt"/>
              <a:buAutoNum type="arabicPeriod"/>
            </a:pPr>
            <a:r>
              <a:rPr lang="nl-NL" dirty="0"/>
              <a:t>Omgevingskwaliteit (groen, blauw, biodiversiteit, landschappelijke inrichting)</a:t>
            </a:r>
          </a:p>
          <a:p>
            <a:pPr marL="514350" lvl="0" indent="-514350">
              <a:buFont typeface="+mj-lt"/>
              <a:buAutoNum type="arabicPeriod"/>
            </a:pPr>
            <a:r>
              <a:rPr lang="nl-NL" dirty="0"/>
              <a:t>Milieukwaliteit (lucht, water, bodem)</a:t>
            </a:r>
          </a:p>
          <a:p>
            <a:pPr marL="514350" lvl="0" indent="-514350">
              <a:buFont typeface="+mj-lt"/>
              <a:buAutoNum type="arabicPeriod"/>
            </a:pPr>
            <a:r>
              <a:rPr lang="nl-NL" dirty="0"/>
              <a:t>Grondstoffen (afvalwater, groenafval, bouwafval, restwarmte)</a:t>
            </a:r>
          </a:p>
          <a:p>
            <a:pPr marL="0" lvl="0" indent="0">
              <a:buNone/>
            </a:pPr>
            <a:endParaRPr lang="nl-NL" sz="2300" i="1" dirty="0"/>
          </a:p>
          <a:p>
            <a:pPr marL="0" lvl="0" indent="0">
              <a:buNone/>
            </a:pPr>
            <a:r>
              <a:rPr lang="nl-NL" sz="2300" i="1" dirty="0"/>
              <a:t>Het syntheserapport van bovenstaande is separaat beschikbaar.</a:t>
            </a:r>
          </a:p>
          <a:p>
            <a:pPr marL="0" lvl="0" indent="0">
              <a:buNone/>
            </a:pPr>
            <a:endParaRPr lang="nl-NL" dirty="0"/>
          </a:p>
          <a:p>
            <a:pPr marL="0" lvl="0" indent="0">
              <a:buNone/>
            </a:pPr>
            <a:endParaRPr lang="nl-NL" dirty="0"/>
          </a:p>
        </p:txBody>
      </p:sp>
    </p:spTree>
    <p:extLst>
      <p:ext uri="{BB962C8B-B14F-4D97-AF65-F5344CB8AC3E}">
        <p14:creationId xmlns:p14="http://schemas.microsoft.com/office/powerpoint/2010/main" val="1143256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8C9B0E8-DF2C-9045-83F4-48750DF18EEB}"/>
              </a:ext>
            </a:extLst>
          </p:cNvPr>
          <p:cNvSpPr txBox="1">
            <a:spLocks/>
          </p:cNvSpPr>
          <p:nvPr/>
        </p:nvSpPr>
        <p:spPr>
          <a:xfrm>
            <a:off x="408773" y="260648"/>
            <a:ext cx="4739290" cy="994172"/>
          </a:xfrm>
          <a:prstGeom prst="rect">
            <a:avLst/>
          </a:prstGeom>
        </p:spPr>
        <p:txBody>
          <a:bodyPr>
            <a:normAutofit/>
          </a:bodyPr>
          <a:lstStyle>
            <a:lvl1pPr algn="l" defTabSz="914400" rtl="0" eaLnBrk="1" latinLnBrk="0" hangingPunct="1">
              <a:spcBef>
                <a:spcPct val="0"/>
              </a:spcBef>
              <a:buNone/>
              <a:defRPr sz="3600" b="1" kern="1200">
                <a:solidFill>
                  <a:srgbClr val="009EE0"/>
                </a:solidFill>
                <a:latin typeface="+mj-lt"/>
                <a:ea typeface="+mj-ea"/>
                <a:cs typeface="+mj-cs"/>
              </a:defRPr>
            </a:lvl1pPr>
          </a:lstStyle>
          <a:p>
            <a:r>
              <a:rPr lang="en-GB" dirty="0"/>
              <a:t>Voorbeeldproject</a:t>
            </a:r>
          </a:p>
        </p:txBody>
      </p:sp>
      <p:pic>
        <p:nvPicPr>
          <p:cNvPr id="5" name="Afbeelding 4">
            <a:extLst>
              <a:ext uri="{FF2B5EF4-FFF2-40B4-BE49-F238E27FC236}">
                <a16:creationId xmlns:a16="http://schemas.microsoft.com/office/drawing/2014/main" id="{25ADF65D-FB53-984F-8BE4-B82CFBFE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2" y="908720"/>
            <a:ext cx="9073008" cy="5828540"/>
          </a:xfrm>
          <a:prstGeom prst="rect">
            <a:avLst/>
          </a:prstGeom>
        </p:spPr>
      </p:pic>
    </p:spTree>
    <p:extLst>
      <p:ext uri="{BB962C8B-B14F-4D97-AF65-F5344CB8AC3E}">
        <p14:creationId xmlns:p14="http://schemas.microsoft.com/office/powerpoint/2010/main" val="224014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8773" y="260648"/>
            <a:ext cx="4739290" cy="994172"/>
          </a:xfrm>
        </p:spPr>
        <p:txBody>
          <a:bodyPr>
            <a:normAutofit/>
          </a:bodyPr>
          <a:lstStyle/>
          <a:p>
            <a:r>
              <a:rPr lang="en-GB" dirty="0"/>
              <a:t>Gebiedswaardemodel</a:t>
            </a:r>
          </a:p>
        </p:txBody>
      </p:sp>
      <p:sp>
        <p:nvSpPr>
          <p:cNvPr id="11" name="Tekstvak 10"/>
          <p:cNvSpPr txBox="1"/>
          <p:nvPr/>
        </p:nvSpPr>
        <p:spPr>
          <a:xfrm>
            <a:off x="1043608" y="5010070"/>
            <a:ext cx="7247965" cy="461665"/>
          </a:xfrm>
          <a:prstGeom prst="rect">
            <a:avLst/>
          </a:prstGeom>
          <a:noFill/>
        </p:spPr>
        <p:txBody>
          <a:bodyPr wrap="square" rtlCol="0">
            <a:spAutoFit/>
          </a:bodyPr>
          <a:lstStyle/>
          <a:p>
            <a:pPr algn="ctr"/>
            <a:r>
              <a:rPr lang="nl-NL" sz="2400" b="1" dirty="0">
                <a:solidFill>
                  <a:schemeClr val="bg1"/>
                </a:solidFill>
                <a:latin typeface="Corbel" panose="020B0503020204020204" pitchFamily="34" charset="0"/>
              </a:rPr>
              <a:t>Verbinden, versnellen en van elkaar leren</a:t>
            </a:r>
            <a:endParaRPr lang="en-GB" sz="2400" dirty="0">
              <a:solidFill>
                <a:schemeClr val="bg1"/>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E92BFA8E-A11B-4C40-8B9B-AFB77A23A024}"/>
              </a:ext>
            </a:extLst>
          </p:cNvPr>
          <p:cNvSpPr>
            <a:spLocks noGrp="1"/>
          </p:cNvSpPr>
          <p:nvPr>
            <p:ph idx="1"/>
          </p:nvPr>
        </p:nvSpPr>
        <p:spPr>
          <a:xfrm>
            <a:off x="323528" y="1254820"/>
            <a:ext cx="8483707" cy="5198516"/>
          </a:xfrm>
        </p:spPr>
        <p:txBody>
          <a:bodyPr>
            <a:normAutofit/>
          </a:bodyPr>
          <a:lstStyle/>
          <a:p>
            <a:r>
              <a:rPr lang="nl-NL" sz="2400" b="1" dirty="0"/>
              <a:t>Vraagt helder raamwerk, denkkader en onderling vertrouwen</a:t>
            </a:r>
          </a:p>
          <a:p>
            <a:r>
              <a:rPr lang="nl-NL" sz="2400" b="1" dirty="0"/>
              <a:t>Netwerkfinanciering en boekhouding</a:t>
            </a:r>
          </a:p>
          <a:p>
            <a:r>
              <a:rPr lang="nl-NL" sz="2400" b="1" dirty="0"/>
              <a:t>Bewustzijn dat samen de baten groter worden door slim kosten te besparen, mee te koppelen, etc..</a:t>
            </a:r>
          </a:p>
          <a:p>
            <a:r>
              <a:rPr lang="nl-NL" sz="2400" b="1" dirty="0"/>
              <a:t>Transparantie op transacties van waarde en kasstromen</a:t>
            </a:r>
          </a:p>
          <a:p>
            <a:r>
              <a:rPr lang="nl-NL" sz="2400" b="1" dirty="0"/>
              <a:t>Regels op niveau van commons</a:t>
            </a:r>
          </a:p>
          <a:p>
            <a:r>
              <a:rPr lang="nl-NL" sz="2400" b="1" dirty="0"/>
              <a:t>Boekhoudingen koppelen middels geoormerkt geld en waarde </a:t>
            </a:r>
          </a:p>
          <a:p>
            <a:pPr marL="0" lvl="0" indent="0">
              <a:buNone/>
            </a:pPr>
            <a:endParaRPr lang="nl-NL" sz="2400" dirty="0"/>
          </a:p>
        </p:txBody>
      </p:sp>
      <p:pic>
        <p:nvPicPr>
          <p:cNvPr id="1026" name="Picture 2" descr="Afbeeldingsresultaat voor fintech">
            <a:extLst>
              <a:ext uri="{FF2B5EF4-FFF2-40B4-BE49-F238E27FC236}">
                <a16:creationId xmlns:a16="http://schemas.microsoft.com/office/drawing/2014/main" id="{CD9BC533-555C-0143-A461-A11B3C39EA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756413"/>
            <a:ext cx="2467248" cy="143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9255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3234</TotalTime>
  <Words>764</Words>
  <Application>Microsoft Office PowerPoint</Application>
  <PresentationFormat>Diavoorstelling (4:3)</PresentationFormat>
  <Paragraphs>131</Paragraphs>
  <Slides>19</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Calibri</vt:lpstr>
      <vt:lpstr>Corbel</vt:lpstr>
      <vt:lpstr>Wingdings</vt:lpstr>
      <vt:lpstr>Kantoorthema</vt:lpstr>
      <vt:lpstr>PowerPoint-presentatie</vt:lpstr>
      <vt:lpstr>Beoogde resultaat</vt:lpstr>
      <vt:lpstr>Huidige data in Rivierenland voor sturing Een bloemlezing</vt:lpstr>
      <vt:lpstr>Huidige data in Rivierenland voor sturing </vt:lpstr>
      <vt:lpstr>Gebiedsfinanciering van de aardgastransitie, synthese als basis voor meervoudige waarde-ontwikkeling  </vt:lpstr>
      <vt:lpstr> Gebiedswaardemodel</vt:lpstr>
      <vt:lpstr>Gebiedswaardemodel</vt:lpstr>
      <vt:lpstr>PowerPoint-presentatie</vt:lpstr>
      <vt:lpstr>Gebiedswaardemodel</vt:lpstr>
      <vt:lpstr>“The Commons”</vt:lpstr>
      <vt:lpstr>Regel classificatie  kapitaalallocatie</vt:lpstr>
      <vt:lpstr>Gebiedswaardemodel</vt:lpstr>
      <vt:lpstr>Gebiedswaardemodel</vt:lpstr>
      <vt:lpstr>Voorbeeld concrete doorvertaling SDG naar grondgebonden activiteiten  </vt:lpstr>
      <vt:lpstr>Voorbeeld concrete doorvertaling SDG naar grondgebonden activiteiten  </vt:lpstr>
      <vt:lpstr>Voorbeeld concrete doorvertaling SDG naar grondgebonden activiteiten       </vt:lpstr>
      <vt:lpstr>PowerPoint-presentatie</vt:lpstr>
      <vt:lpstr>Gebiedsfonds  Fonds dat waarde en samenwerking bij elkaar brengt en huidige gat overbrugt</vt:lpstr>
      <vt:lpstr>PowerPoint-presentatie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Spijker &amp; Co</dc:creator>
  <cp:lastModifiedBy>Arjen Gerritsen</cp:lastModifiedBy>
  <cp:revision>167</cp:revision>
  <dcterms:created xsi:type="dcterms:W3CDTF">2016-03-16T16:30:40Z</dcterms:created>
  <dcterms:modified xsi:type="dcterms:W3CDTF">2018-06-27T06:15:56Z</dcterms:modified>
</cp:coreProperties>
</file>